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7" r:id="rId3"/>
    <p:sldMasterId id="2147483689" r:id="rId4"/>
    <p:sldMasterId id="2147483701" r:id="rId5"/>
    <p:sldMasterId id="2147483719" r:id="rId6"/>
  </p:sldMasterIdLst>
  <p:notesMasterIdLst>
    <p:notesMasterId r:id="rId24"/>
  </p:notesMasterIdLst>
  <p:handoutMasterIdLst>
    <p:handoutMasterId r:id="rId25"/>
  </p:handoutMasterIdLst>
  <p:sldIdLst>
    <p:sldId id="445" r:id="rId7"/>
    <p:sldId id="653" r:id="rId8"/>
    <p:sldId id="819" r:id="rId9"/>
    <p:sldId id="820" r:id="rId10"/>
    <p:sldId id="823" r:id="rId11"/>
    <p:sldId id="824" r:id="rId12"/>
    <p:sldId id="825" r:id="rId13"/>
    <p:sldId id="826" r:id="rId14"/>
    <p:sldId id="827" r:id="rId15"/>
    <p:sldId id="828" r:id="rId16"/>
    <p:sldId id="831" r:id="rId17"/>
    <p:sldId id="832" r:id="rId18"/>
    <p:sldId id="833" r:id="rId19"/>
    <p:sldId id="834" r:id="rId20"/>
    <p:sldId id="838" r:id="rId21"/>
    <p:sldId id="835" r:id="rId22"/>
    <p:sldId id="83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 鹏飞" initials="吴" lastIdx="1" clrIdx="0">
    <p:extLst>
      <p:ext uri="{19B8F6BF-5375-455C-9EA6-DF929625EA0E}">
        <p15:presenceInfo xmlns:p15="http://schemas.microsoft.com/office/powerpoint/2012/main" userId="b708544a9a37d9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92D050"/>
    <a:srgbClr val="0432FF"/>
    <a:srgbClr val="0070C0"/>
    <a:srgbClr val="2D3AFF"/>
    <a:srgbClr val="73FB79"/>
    <a:srgbClr val="FFC000"/>
    <a:srgbClr val="FF40FF"/>
    <a:srgbClr val="27649B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 autoAdjust="0"/>
    <p:restoredTop sz="71588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DC918-D5AF-47D4-A0E1-0F6E36D2B398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9E4A-35BD-4C19-B517-40C0E652C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88DBF-287A-4B07-8150-A1306642B532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F9155-6E7B-4459-9A3D-B60496DBBC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69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D4AC4A-DF3C-4DC5-BD05-AB579ECF9A78}" type="datetime1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9347243" y="6500835"/>
            <a:ext cx="2844800" cy="428628"/>
          </a:xfrm>
        </p:spPr>
        <p:txBody>
          <a:bodyPr/>
          <a:lstStyle>
            <a:lvl1pPr>
              <a:defRPr sz="1500" baseline="0"/>
            </a:lvl1pPr>
          </a:lstStyle>
          <a:p>
            <a:pPr>
              <a:defRPr/>
            </a:pPr>
            <a:fld id="{F34F209F-7364-4BEE-B0C4-76D6E8CB955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332656"/>
            <a:ext cx="7694645" cy="706090"/>
          </a:xfrm>
        </p:spPr>
        <p:txBody>
          <a:bodyPr>
            <a:normAutofit/>
          </a:bodyPr>
          <a:lstStyle>
            <a:lvl1pPr>
              <a:defRPr sz="3200" b="1">
                <a:ln w="158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347200" y="6453189"/>
            <a:ext cx="2844800" cy="365125"/>
          </a:xfrm>
        </p:spPr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8174CDF2-99C3-4911-A684-C83D1DF71E9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10927454" y="6458679"/>
            <a:ext cx="1534478" cy="59568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48698" y="6374268"/>
            <a:ext cx="46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3615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52" name="Picture 4" descr="http://cs.njupt.edu.cn/_upload/tpl/02/9d/669/template669/img/top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655"/>
            <a:ext cx="12192000" cy="324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blipFill>
          <a:blip r:embed="rId2" cstate="email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7" y="1719"/>
            <a:ext cx="12192767" cy="6856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tile tx="0" ty="33655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59F88-4D77-42CA-88FF-2510EAF60199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5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9872E-E641-4136-99B5-79118F040D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044684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CD015-9AC9-413E-AD75-6E30F7E908C5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5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06072D-32D8-4C56-9FF4-309EE58062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258282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5B0EB-FA45-4AB8-8858-A39BA615A50A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5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D9530-BA82-4F82-9922-AE32D4C2E0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811917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1831C-B0BF-4350-93A3-DA24EE20E132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6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58F294-9172-4080-B7A9-3217D38AB2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24320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B45E8-60DE-40C1-ACD6-AFC46E92AD59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8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BC9B6-11C5-4EF8-9168-763F3C7CEC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092642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2941A4-C294-4B9E-A1E3-071E73A5ECEC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4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008371-22D9-46A1-967B-CEC790FD7D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750633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435A7-A1F6-42FC-AFFD-B24A1A96A992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3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37918-9C8F-4A7D-805F-5ADF52C21D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779373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0DAAA-0BD3-4AE1-A924-8FD2E11B8E67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6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38478-0B55-487E-8C89-40B43207C7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8467189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C1E85-DDAA-43E9-9FCB-C037E291CAE6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6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FDEBD-87EE-4993-8C1A-B40F341E3B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7352454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68A83-333B-4205-927B-1F752ADEBDFE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5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82DEF-A8D3-4651-A77F-79E47F4460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953316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077200" y="274639"/>
            <a:ext cx="2489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7264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94433-24EF-49A4-9692-111B8BAFF734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5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0C201-8274-48F3-A4D9-8026B2F305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110351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57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20914"/>
            <a:ext cx="870857" cy="4499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平行四边形 21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 2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数据 2"/>
          <p:cNvSpPr/>
          <p:nvPr userDrawn="1"/>
        </p:nvSpPr>
        <p:spPr>
          <a:xfrm>
            <a:off x="217673" y="312526"/>
            <a:ext cx="943470" cy="558331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70857" y="856343"/>
            <a:ext cx="11321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3615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52" name="Picture 4" descr="http://cs.njupt.edu.cn/_upload/tpl/02/9d/669/template669/img/top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655"/>
            <a:ext cx="12192000" cy="324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2857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864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/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/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324439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20914"/>
            <a:ext cx="870857" cy="4499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平行四边形 21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 2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数据 2"/>
          <p:cNvSpPr/>
          <p:nvPr userDrawn="1"/>
        </p:nvSpPr>
        <p:spPr>
          <a:xfrm>
            <a:off x="217673" y="312526"/>
            <a:ext cx="943470" cy="558331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70857" y="856343"/>
            <a:ext cx="11321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/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/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71129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787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865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15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5427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9594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8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185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0523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166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D4AC4A-DF3C-4DC5-BD05-AB579ECF9A78}" type="datetime1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9347243" y="6500835"/>
            <a:ext cx="2844800" cy="428628"/>
          </a:xfrm>
        </p:spPr>
        <p:txBody>
          <a:bodyPr/>
          <a:lstStyle>
            <a:lvl1pPr>
              <a:defRPr sz="1500" baseline="0"/>
            </a:lvl1pPr>
          </a:lstStyle>
          <a:p>
            <a:pPr>
              <a:defRPr/>
            </a:pPr>
            <a:fld id="{F34F209F-7364-4BEE-B0C4-76D6E8CB955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43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332656"/>
            <a:ext cx="7694645" cy="706090"/>
          </a:xfrm>
        </p:spPr>
        <p:txBody>
          <a:bodyPr>
            <a:normAutofit/>
          </a:bodyPr>
          <a:lstStyle>
            <a:lvl1pPr>
              <a:defRPr sz="3200" b="1">
                <a:ln w="158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347200" y="6453189"/>
            <a:ext cx="2844800" cy="365125"/>
          </a:xfrm>
        </p:spPr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8174CDF2-99C3-4911-A684-C83D1DF71E9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1183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979E9-A291-479A-96E1-138AB7C41100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B72F4-B281-43A8-966F-509EB3388A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72002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8690CA-62D3-4F3E-8563-54E7FF767029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5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CF923-9F0B-4AE3-94DD-6C3F387C31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394064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A3D77-41DC-409D-9FE0-9D872B7277DF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5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3D3D-C473-42C5-8240-14930BB8B7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555130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04B69-2741-40D5-9D98-34B2D2BF7F93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5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717A2-3E0E-4DE3-800D-215397F9F1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08319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CAD42-2DF4-4453-904D-8BEBC77F765F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6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B8A1E-A9F4-4E61-B226-CBAB8FB6F6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188666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2454CC-0FAF-4A82-94C3-C2CB7D0C2110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8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50F21-44A2-44B7-982A-70316D9015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4049791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7A0E8-C0D1-4F74-9F63-59A17295F3FD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4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8EE3-3EE0-42E0-9FCB-BBA2B0B04C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9203516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CB873-0CFF-45B6-9437-9C915567B142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3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8527-0ADA-4677-AE75-11105E7E1C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3569635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1727B-F37D-4FD6-9D7C-2FE5CB5E8C61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6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C9EC41-BE75-49A8-9D12-9DFAB2243A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8710179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D4DC8-7875-48F4-AE62-AE9E317D89A7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6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BFBF8-7A2B-4980-84BD-65796A9E09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1578839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1242CF-189B-429A-AD77-EB56B825CE1B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5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748EE-7345-41F3-90AD-F05B34BFEA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4137081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077200" y="274639"/>
            <a:ext cx="2489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7264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B141B-8B24-4E5C-A655-6BA61177435A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5" name="页脚占位符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B201E-CA79-443D-978B-FD5AF23819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32032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80539" y="6356350"/>
            <a:ext cx="1201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773174" y="6356350"/>
            <a:ext cx="402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00003E"/>
            </a:gs>
            <a:gs pos="100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8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995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9956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日期占位符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21439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000">
                <a:solidFill>
                  <a:srgbClr val="9B9A98"/>
                </a:solidFill>
                <a:ea typeface="+mn-ea"/>
              </a:defRPr>
            </a:lvl1pPr>
          </a:lstStyle>
          <a:p>
            <a:pPr>
              <a:defRPr/>
            </a:pPr>
            <a:fld id="{9B3A75A7-878A-4398-BAC7-060DA6099562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1029" name="页脚占位符 2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21439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rgbClr val="9B9A98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灯片编号占位符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71200" y="6421439"/>
            <a:ext cx="1016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9B9A98"/>
                </a:solidFill>
                <a:ea typeface="+mn-ea"/>
              </a:defRPr>
            </a:lvl1pPr>
          </a:lstStyle>
          <a:p>
            <a:pPr>
              <a:defRPr/>
            </a:pPr>
            <a:fld id="{DDC87B46-9EF2-4BE9-BF08-E5D351A93D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14263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9pPr>
    </p:titleStyle>
    <p:bodyStyle>
      <a:lvl1pPr marL="419100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1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55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365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9075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80539" y="6356350"/>
            <a:ext cx="1201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26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00003E"/>
            </a:gs>
            <a:gs pos="100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8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995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9956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日期占位符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21439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000">
                <a:solidFill>
                  <a:srgbClr val="9B9A98"/>
                </a:solidFill>
                <a:ea typeface="+mn-ea"/>
              </a:defRPr>
            </a:lvl1pPr>
          </a:lstStyle>
          <a:p>
            <a:pPr>
              <a:defRPr/>
            </a:pPr>
            <a:fld id="{8C370665-DB33-4CC4-A973-5A7F4DFEEE52}" type="datetime1">
              <a:rPr lang="zh-CN" altLang="en-US"/>
              <a:pPr>
                <a:defRPr/>
              </a:pPr>
              <a:t>2021/3/30</a:t>
            </a:fld>
            <a:endParaRPr lang="en-US" altLang="zh-CN"/>
          </a:p>
        </p:txBody>
      </p:sp>
      <p:sp>
        <p:nvSpPr>
          <p:cNvPr id="1029" name="页脚占位符 2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21439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rgbClr val="9B9A98"/>
                </a:solidFill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灯片编号占位符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71200" y="6421439"/>
            <a:ext cx="1016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>
                <a:solidFill>
                  <a:srgbClr val="9B9A98"/>
                </a:solidFill>
                <a:ea typeface="+mn-ea"/>
              </a:defRPr>
            </a:lvl1pPr>
          </a:lstStyle>
          <a:p>
            <a:pPr>
              <a:defRPr/>
            </a:pPr>
            <a:fld id="{1CA27F41-EDCB-4E85-A728-E15F3884CF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1400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anose="020B0503020102020204" pitchFamily="34" charset="0"/>
          <a:ea typeface="宋体" panose="02010600030101010101" pitchFamily="2" charset="-122"/>
        </a:defRPr>
      </a:lvl9pPr>
    </p:titleStyle>
    <p:bodyStyle>
      <a:lvl1pPr marL="419100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1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55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365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9075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294140" y="262285"/>
            <a:ext cx="3030085" cy="80802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42624" y="1811713"/>
            <a:ext cx="115281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编译原理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50B2EF-1ED2-4CD6-955F-1D4C0E471769}" type="slidenum">
              <a:rPr lang="zh-CN" altLang="en-US">
                <a:latin typeface="Arial" panose="020B0604020202020204" pitchFamily="34" charset="0"/>
                <a:ea typeface="黑体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zh-CN">
              <a:latin typeface="Arial" panose="020B0604020202020204" pitchFamily="34" charset="0"/>
              <a:ea typeface="黑体"/>
            </a:endParaRP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625600" y="4135438"/>
            <a:ext cx="9042400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说明：</a:t>
            </a:r>
            <a:r>
              <a:rPr lang="zh-CN" altLang="en-US" sz="2400" b="1" i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上的某些集合若不能用正规式表示，则该集合不是正规集</a:t>
            </a:r>
            <a:r>
              <a:rPr lang="zh-CN" altLang="en-US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/>
            </a:r>
            <a:br>
              <a:rPr lang="zh-CN" altLang="en-US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</a:br>
            <a:r>
              <a:rPr lang="zh-CN" altLang="en-US" sz="10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</a:t>
            </a:r>
            <a:r>
              <a:rPr lang="zh-CN" altLang="en-US" sz="10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/>
            </a:r>
            <a:br>
              <a:rPr lang="zh-CN" altLang="en-US" sz="10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</a:br>
            <a:r>
              <a:rPr lang="zh-CN" altLang="en-US" sz="10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例如，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={a,b},  L(G)={a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 n0}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就不是正规集，因为它不能用正规式表示。（可以用上下文无关文法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Z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::=aZb | ab |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ε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产生）</a:t>
            </a:r>
            <a:b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</a:b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/>
            </a:r>
            <a:b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</a:b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/>
            </a:r>
            <a:b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</a:br>
            <a:endParaRPr lang="zh-CN" altLang="en-US" sz="24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3543300" y="4395788"/>
            <a:ext cx="977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*</a:t>
            </a:r>
            <a:endParaRPr lang="en-US" altLang="zh-CN" sz="28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5765800" y="4383088"/>
            <a:ext cx="977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0000CC"/>
                </a:solidFill>
                <a:latin typeface="Times New Roman" panose="02020603050405020304" pitchFamily="18" charset="0"/>
              </a:rPr>
              <a:t>(ab)</a:t>
            </a:r>
            <a:r>
              <a:rPr lang="en-US" altLang="zh-CN" sz="2800" b="1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4292600" y="4370388"/>
            <a:ext cx="774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×</a:t>
            </a:r>
            <a:endParaRPr lang="zh-CN" altLang="en-US" sz="28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6629400" y="4370388"/>
            <a:ext cx="774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F0000"/>
                </a:solidFill>
                <a:ea typeface="黑体" panose="02010609060101010101" pitchFamily="49" charset="-122"/>
              </a:rPr>
              <a:t>×</a:t>
            </a:r>
            <a:endParaRPr lang="zh-CN" altLang="en-US" sz="28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0" name="Rectangle 9"/>
          <p:cNvSpPr>
            <a:spLocks noChangeArrowheads="1"/>
          </p:cNvSpPr>
          <p:nvPr/>
        </p:nvSpPr>
        <p:spPr bwMode="auto">
          <a:xfrm>
            <a:off x="1638300" y="1587500"/>
            <a:ext cx="8991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371600" indent="-4572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7526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2098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、其他性质</a:t>
            </a:r>
            <a:endParaRPr lang="zh-CN" altLang="en-US" sz="2400" b="1">
              <a:solidFill>
                <a:srgbClr val="D60093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8441" name="Rectangle 10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3400" b="1" dirty="0" smtClean="0">
                <a:solidFill>
                  <a:srgbClr val="0F55C7"/>
                </a:solidFill>
                <a:latin typeface="Times New Roman" panose="02020603050405020304" pitchFamily="18" charset="0"/>
              </a:rPr>
              <a:t>正规</a:t>
            </a:r>
            <a:r>
              <a:rPr lang="zh-CN" altLang="en-US" sz="3400" b="1" dirty="0">
                <a:solidFill>
                  <a:srgbClr val="0F55C7"/>
                </a:solidFill>
                <a:latin typeface="Times New Roman" panose="02020603050405020304" pitchFamily="18" charset="0"/>
              </a:rPr>
              <a:t>表达式的性质及其构造</a:t>
            </a:r>
          </a:p>
        </p:txBody>
      </p:sp>
      <p:sp>
        <p:nvSpPr>
          <p:cNvPr id="18442" name="Rectangle 11"/>
          <p:cNvSpPr>
            <a:spLocks noChangeArrowheads="1"/>
          </p:cNvSpPr>
          <p:nvPr/>
        </p:nvSpPr>
        <p:spPr bwMode="auto">
          <a:xfrm>
            <a:off x="1611313" y="9048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一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正规表达式的性质</a:t>
            </a:r>
            <a:endParaRPr lang="zh-CN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425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utoUpdateAnimBg="0"/>
      <p:bldP spid="27653" grpId="0" autoUpdateAnimBg="0"/>
      <p:bldP spid="27654" grpId="0" autoUpdateAnimBg="0"/>
      <p:bldP spid="27655" grpId="0" autoUpdateAnimBg="0"/>
      <p:bldP spid="2765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35C4A3-D659-4ADF-8226-DAD75F320207}" type="slidenum">
              <a:rPr lang="zh-CN" altLang="en-US">
                <a:latin typeface="Arial" panose="020B0604020202020204" pitchFamily="34" charset="0"/>
                <a:ea typeface="黑体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zh-CN">
              <a:latin typeface="Arial" panose="020B0604020202020204" pitchFamily="34" charset="0"/>
              <a:ea typeface="黑体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738313" y="1917700"/>
            <a:ext cx="8901112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371600" indent="-4572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7526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2098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 i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        正规文法、正规表达式与有穷自动机的关系可以通过如下</a:t>
            </a:r>
            <a:endParaRPr lang="en-US" altLang="zh-CN" sz="2400" b="1" i="1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 i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Kleen</a:t>
            </a:r>
            <a:r>
              <a:rPr lang="zh-CN" altLang="en-US" sz="2400" b="1" i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定理描述：</a:t>
            </a:r>
          </a:p>
          <a:p>
            <a:pPr algn="just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endParaRPr lang="zh-CN" altLang="en-US" sz="1400" b="1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定理：</a:t>
            </a:r>
          </a:p>
          <a:p>
            <a:pPr algn="just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是正规集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 存在一个有穷自动机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(FA)M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，使得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L=L(M)</a:t>
            </a:r>
          </a:p>
          <a:p>
            <a:pPr algn="just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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存在一个正规文法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G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，使得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L(M)=L(G) </a:t>
            </a:r>
          </a:p>
          <a:p>
            <a:pPr algn="just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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存在一个正规表达式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，使得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L(e)=L(G)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3400" b="1" dirty="0" smtClean="0">
                <a:solidFill>
                  <a:srgbClr val="0F55C7"/>
                </a:solidFill>
                <a:latin typeface="Times New Roman" panose="02020603050405020304" pitchFamily="18" charset="0"/>
              </a:rPr>
              <a:t>正规</a:t>
            </a:r>
            <a:r>
              <a:rPr lang="zh-CN" altLang="en-US" sz="3400" b="1" dirty="0">
                <a:solidFill>
                  <a:srgbClr val="0F55C7"/>
                </a:solidFill>
                <a:latin typeface="Times New Roman" panose="02020603050405020304" pitchFamily="18" charset="0"/>
              </a:rPr>
              <a:t>表达式的性质及其构造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611313" y="9048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二、由右线性文法构造正规表达式</a:t>
            </a:r>
            <a:endParaRPr lang="zh-CN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812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0EDEB1-AF39-4489-B13F-1C1905B9E514}" type="slidenum">
              <a:rPr lang="zh-CN" altLang="en-US">
                <a:latin typeface="Arial" panose="020B0604020202020204" pitchFamily="34" charset="0"/>
                <a:ea typeface="黑体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zh-CN">
              <a:latin typeface="Arial" panose="020B0604020202020204" pitchFamily="34" charset="0"/>
              <a:ea typeface="黑体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879600" y="1741489"/>
            <a:ext cx="80518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例：已知正规文法（右线性文法）Ｇ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S::= aS | aB                   B::= bC                   C::= aC | a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构造其正规表达式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928813" y="3373438"/>
            <a:ext cx="4775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D60093"/>
                </a:solidFill>
                <a:latin typeface="Times New Roman" panose="02020603050405020304" pitchFamily="18" charset="0"/>
              </a:rPr>
              <a:t>问题</a:t>
            </a:r>
            <a:r>
              <a:rPr lang="en-US" altLang="zh-CN" b="1">
                <a:solidFill>
                  <a:srgbClr val="D60093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>
                <a:solidFill>
                  <a:srgbClr val="D60093"/>
                </a:solidFill>
                <a:latin typeface="Times New Roman" panose="02020603050405020304" pitchFamily="18" charset="0"/>
              </a:rPr>
              <a:t>：这个“表达式”，表达的是什么？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953125" y="3357563"/>
            <a:ext cx="438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该文法所产生的语言的凝练表达形式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1927226" y="3827463"/>
            <a:ext cx="3521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D60093"/>
                </a:solidFill>
                <a:latin typeface="Times New Roman" panose="02020603050405020304" pitchFamily="18" charset="0"/>
              </a:rPr>
              <a:t>问题</a:t>
            </a:r>
            <a:r>
              <a:rPr lang="en-US" altLang="zh-CN" b="1">
                <a:solidFill>
                  <a:srgbClr val="D60093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>
                <a:solidFill>
                  <a:srgbClr val="D60093"/>
                </a:solidFill>
                <a:latin typeface="Times New Roman" panose="02020603050405020304" pitchFamily="18" charset="0"/>
              </a:rPr>
              <a:t>：文法的语言由什么构成？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5267325" y="3814763"/>
            <a:ext cx="438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由该文法所能推导出的所有句子构成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1927225" y="4310063"/>
            <a:ext cx="35541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>
                <a:solidFill>
                  <a:srgbClr val="D60093"/>
                </a:solidFill>
                <a:latin typeface="Times New Roman" panose="02020603050405020304" pitchFamily="18" charset="0"/>
              </a:rPr>
              <a:t>问题</a:t>
            </a:r>
            <a:r>
              <a:rPr lang="en-US" altLang="zh-CN" b="1">
                <a:solidFill>
                  <a:srgbClr val="D60093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>
                <a:solidFill>
                  <a:srgbClr val="D60093"/>
                </a:solidFill>
                <a:latin typeface="Times New Roman" panose="02020603050405020304" pitchFamily="18" charset="0"/>
              </a:rPr>
              <a:t>：“所有句子”从何而来？</a:t>
            </a:r>
            <a:endParaRPr lang="en-US" altLang="zh-CN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5105400" y="4275138"/>
            <a:ext cx="3797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由文法的开始符号推导得到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928814" y="4927600"/>
            <a:ext cx="8321675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结论：所谓“一个文法所对应的正规表达式”，就是这个文法的开始符号所能推导出的所有句子的凝练表示</a:t>
            </a:r>
            <a:endParaRPr lang="en-US" altLang="zh-CN" sz="2400" b="1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9" name="Rectangle 14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3400" b="1" dirty="0" smtClean="0">
                <a:solidFill>
                  <a:srgbClr val="0F55C7"/>
                </a:solidFill>
                <a:latin typeface="Times New Roman" panose="02020603050405020304" pitchFamily="18" charset="0"/>
              </a:rPr>
              <a:t>正规</a:t>
            </a:r>
            <a:r>
              <a:rPr lang="zh-CN" altLang="en-US" sz="3400" b="1" dirty="0">
                <a:solidFill>
                  <a:srgbClr val="0F55C7"/>
                </a:solidFill>
                <a:latin typeface="Times New Roman" panose="02020603050405020304" pitchFamily="18" charset="0"/>
              </a:rPr>
              <a:t>表达式的性质及其构造</a:t>
            </a:r>
          </a:p>
        </p:txBody>
      </p:sp>
      <p:sp>
        <p:nvSpPr>
          <p:cNvPr id="22540" name="Rectangle 15"/>
          <p:cNvSpPr>
            <a:spLocks noChangeArrowheads="1"/>
          </p:cNvSpPr>
          <p:nvPr/>
        </p:nvSpPr>
        <p:spPr bwMode="auto">
          <a:xfrm>
            <a:off x="1611313" y="9048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二、由右线性文法构造正规表达式</a:t>
            </a:r>
            <a:endParaRPr lang="zh-CN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18914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utoUpdateAnimBg="0"/>
      <p:bldP spid="31749" grpId="0" autoUpdateAnimBg="0"/>
      <p:bldP spid="31750" grpId="0" autoUpdateAnimBg="0"/>
      <p:bldP spid="31751" grpId="0" autoUpdateAnimBg="0"/>
      <p:bldP spid="31752" grpId="0" autoUpdateAnimBg="0"/>
      <p:bldP spid="31753" grpId="0" autoUpdateAnimBg="0"/>
      <p:bldP spid="3175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3556C4-E8A3-4315-9E38-8E9B5B0BB6AA}" type="slidenum">
              <a:rPr lang="zh-CN" altLang="en-US">
                <a:latin typeface="Arial" panose="020B0604020202020204" pitchFamily="34" charset="0"/>
                <a:ea typeface="黑体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zh-CN">
              <a:latin typeface="Arial" panose="020B0604020202020204" pitchFamily="34" charset="0"/>
              <a:ea typeface="黑体"/>
            </a:endParaRPr>
          </a:p>
        </p:txBody>
      </p:sp>
      <p:grpSp>
        <p:nvGrpSpPr>
          <p:cNvPr id="32787" name="Group 19"/>
          <p:cNvGrpSpPr>
            <a:grpSpLocks/>
          </p:cNvGrpSpPr>
          <p:nvPr/>
        </p:nvGrpSpPr>
        <p:grpSpPr bwMode="auto">
          <a:xfrm>
            <a:off x="2171700" y="5105401"/>
            <a:ext cx="1257300" cy="976313"/>
            <a:chOff x="408" y="3216"/>
            <a:chExt cx="792" cy="615"/>
          </a:xfrm>
        </p:grpSpPr>
        <p:sp>
          <p:nvSpPr>
            <p:cNvPr id="23570" name="Text Box 5"/>
            <p:cNvSpPr txBox="1">
              <a:spLocks noChangeArrowheads="1"/>
            </p:cNvSpPr>
            <p:nvPr/>
          </p:nvSpPr>
          <p:spPr bwMode="auto">
            <a:xfrm>
              <a:off x="408" y="3504"/>
              <a:ext cx="7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8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C=a</a:t>
              </a:r>
              <a:r>
                <a:rPr lang="en-US" altLang="zh-CN" sz="2800" b="1" baseline="30000">
                  <a:solidFill>
                    <a:srgbClr val="D60093"/>
                  </a:solidFill>
                  <a:latin typeface="Times New Roman" panose="02020603050405020304" pitchFamily="18" charset="0"/>
                </a:rPr>
                <a:t>*</a:t>
              </a:r>
              <a:r>
                <a:rPr lang="en-US" altLang="zh-CN" sz="28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800" b="1" baseline="30000">
                <a:solidFill>
                  <a:srgbClr val="D600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71" name="AutoShape 6"/>
            <p:cNvSpPr>
              <a:spLocks noChangeArrowheads="1"/>
            </p:cNvSpPr>
            <p:nvPr/>
          </p:nvSpPr>
          <p:spPr bwMode="auto">
            <a:xfrm>
              <a:off x="584" y="3216"/>
              <a:ext cx="352" cy="288"/>
            </a:xfrm>
            <a:prstGeom prst="downArrow">
              <a:avLst>
                <a:gd name="adj1" fmla="val 45454"/>
                <a:gd name="adj2" fmla="val 36111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2788" name="Group 20"/>
          <p:cNvGrpSpPr>
            <a:grpSpLocks/>
          </p:cNvGrpSpPr>
          <p:nvPr/>
        </p:nvGrpSpPr>
        <p:grpSpPr bwMode="auto">
          <a:xfrm>
            <a:off x="3416300" y="5588000"/>
            <a:ext cx="2146300" cy="558800"/>
            <a:chOff x="1192" y="3520"/>
            <a:chExt cx="1352" cy="352"/>
          </a:xfrm>
        </p:grpSpPr>
        <p:sp>
          <p:nvSpPr>
            <p:cNvPr id="23568" name="Text Box 7"/>
            <p:cNvSpPr txBox="1">
              <a:spLocks noChangeArrowheads="1"/>
            </p:cNvSpPr>
            <p:nvPr/>
          </p:nvSpPr>
          <p:spPr bwMode="auto">
            <a:xfrm>
              <a:off x="1512" y="3520"/>
              <a:ext cx="10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8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B=ba</a:t>
              </a:r>
              <a:r>
                <a:rPr lang="en-US" altLang="zh-CN" sz="2800" b="1" baseline="30000">
                  <a:solidFill>
                    <a:srgbClr val="D60093"/>
                  </a:solidFill>
                  <a:latin typeface="Times New Roman" panose="02020603050405020304" pitchFamily="18" charset="0"/>
                </a:rPr>
                <a:t>*</a:t>
              </a:r>
              <a:r>
                <a:rPr lang="en-US" altLang="zh-CN" sz="28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3569" name="AutoShape 8"/>
            <p:cNvSpPr>
              <a:spLocks noChangeArrowheads="1"/>
            </p:cNvSpPr>
            <p:nvPr/>
          </p:nvSpPr>
          <p:spPr bwMode="auto">
            <a:xfrm rot="-5400000">
              <a:off x="1160" y="3552"/>
              <a:ext cx="352" cy="288"/>
            </a:xfrm>
            <a:prstGeom prst="downArrow">
              <a:avLst>
                <a:gd name="adj1" fmla="val 45454"/>
                <a:gd name="adj2" fmla="val 36111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2789" name="Group 21"/>
          <p:cNvGrpSpPr>
            <a:grpSpLocks/>
          </p:cNvGrpSpPr>
          <p:nvPr/>
        </p:nvGrpSpPr>
        <p:grpSpPr bwMode="auto">
          <a:xfrm>
            <a:off x="5321300" y="5608638"/>
            <a:ext cx="2997200" cy="563562"/>
            <a:chOff x="2392" y="3533"/>
            <a:chExt cx="1888" cy="355"/>
          </a:xfrm>
        </p:grpSpPr>
        <p:sp>
          <p:nvSpPr>
            <p:cNvPr id="23566" name="Rectangle 9"/>
            <p:cNvSpPr>
              <a:spLocks noChangeArrowheads="1"/>
            </p:cNvSpPr>
            <p:nvPr/>
          </p:nvSpPr>
          <p:spPr bwMode="auto">
            <a:xfrm>
              <a:off x="2648" y="3533"/>
              <a:ext cx="16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 S::= aS | aba</a:t>
              </a:r>
              <a:r>
                <a:rPr lang="en-US" altLang="zh-CN" sz="2800" b="1" baseline="30000">
                  <a:solidFill>
                    <a:srgbClr val="D60093"/>
                  </a:solidFill>
                  <a:latin typeface="Times New Roman" panose="02020603050405020304" pitchFamily="18" charset="0"/>
                </a:rPr>
                <a:t>*</a:t>
              </a:r>
              <a:r>
                <a:rPr lang="en-US" altLang="zh-CN" sz="2800" b="1">
                  <a:solidFill>
                    <a:srgbClr val="D60093"/>
                  </a:solidFill>
                  <a:latin typeface="Times New Roman" panose="02020603050405020304" pitchFamily="18" charset="0"/>
                </a:rPr>
                <a:t>a</a:t>
              </a:r>
              <a:endParaRPr lang="zh-CN" altLang="en-US" sz="2800" b="1">
                <a:solidFill>
                  <a:srgbClr val="D600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67" name="AutoShape 10"/>
            <p:cNvSpPr>
              <a:spLocks noChangeArrowheads="1"/>
            </p:cNvSpPr>
            <p:nvPr/>
          </p:nvSpPr>
          <p:spPr bwMode="auto">
            <a:xfrm rot="-5400000">
              <a:off x="2360" y="3568"/>
              <a:ext cx="352" cy="288"/>
            </a:xfrm>
            <a:prstGeom prst="downArrow">
              <a:avLst>
                <a:gd name="adj1" fmla="val 45454"/>
                <a:gd name="adj2" fmla="val 36111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8686800" y="3919538"/>
            <a:ext cx="198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D60093"/>
                </a:solidFill>
                <a:latin typeface="Times New Roman" panose="02020603050405020304" pitchFamily="18" charset="0"/>
              </a:rPr>
              <a:t> S=a</a:t>
            </a:r>
            <a:r>
              <a:rPr lang="en-US" altLang="zh-CN" sz="2800" b="1" baseline="30000">
                <a:solidFill>
                  <a:srgbClr val="D60093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800" b="1">
                <a:solidFill>
                  <a:srgbClr val="D60093"/>
                </a:solidFill>
                <a:latin typeface="Times New Roman" panose="02020603050405020304" pitchFamily="18" charset="0"/>
              </a:rPr>
              <a:t>aba</a:t>
            </a:r>
            <a:r>
              <a:rPr lang="en-US" altLang="zh-CN" sz="2800" b="1" baseline="30000">
                <a:solidFill>
                  <a:srgbClr val="D60093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800" b="1">
                <a:solidFill>
                  <a:srgbClr val="D60093"/>
                </a:solidFill>
                <a:latin typeface="Times New Roman" panose="02020603050405020304" pitchFamily="18" charset="0"/>
              </a:rPr>
              <a:t>a</a:t>
            </a:r>
            <a:endParaRPr lang="zh-CN" altLang="en-US" sz="2800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2782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9" y="3417888"/>
            <a:ext cx="2917825" cy="1490662"/>
          </a:xfrm>
          <a:prstGeom prst="rect">
            <a:avLst/>
          </a:prstGeom>
          <a:noFill/>
          <a:ln w="25400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790" name="Group 22"/>
          <p:cNvGrpSpPr>
            <a:grpSpLocks/>
          </p:cNvGrpSpPr>
          <p:nvPr/>
        </p:nvGrpSpPr>
        <p:grpSpPr bwMode="auto">
          <a:xfrm>
            <a:off x="5151438" y="3414714"/>
            <a:ext cx="3338512" cy="2173287"/>
            <a:chOff x="2285" y="2151"/>
            <a:chExt cx="2103" cy="1369"/>
          </a:xfrm>
        </p:grpSpPr>
        <p:sp>
          <p:nvSpPr>
            <p:cNvPr id="23564" name="AutoShape 13"/>
            <p:cNvSpPr>
              <a:spLocks noChangeArrowheads="1"/>
            </p:cNvSpPr>
            <p:nvPr/>
          </p:nvSpPr>
          <p:spPr bwMode="auto">
            <a:xfrm rot="10800000">
              <a:off x="3584" y="3232"/>
              <a:ext cx="352" cy="288"/>
            </a:xfrm>
            <a:prstGeom prst="downArrow">
              <a:avLst>
                <a:gd name="adj1" fmla="val 45454"/>
                <a:gd name="adj2" fmla="val 36111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3565" name="Picture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" y="2151"/>
              <a:ext cx="2103" cy="943"/>
            </a:xfrm>
            <a:prstGeom prst="rect">
              <a:avLst/>
            </a:prstGeom>
            <a:noFill/>
            <a:ln w="25400">
              <a:solidFill>
                <a:srgbClr val="0000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3561" name="Rectangle 16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3400" b="1" dirty="0" smtClean="0">
                <a:solidFill>
                  <a:srgbClr val="0F55C7"/>
                </a:solidFill>
                <a:latin typeface="Times New Roman" panose="02020603050405020304" pitchFamily="18" charset="0"/>
              </a:rPr>
              <a:t>正规</a:t>
            </a:r>
            <a:r>
              <a:rPr lang="zh-CN" altLang="en-US" sz="3400" b="1" dirty="0">
                <a:solidFill>
                  <a:srgbClr val="0F55C7"/>
                </a:solidFill>
                <a:latin typeface="Times New Roman" panose="02020603050405020304" pitchFamily="18" charset="0"/>
              </a:rPr>
              <a:t>表达式的性质及其构造</a:t>
            </a:r>
          </a:p>
        </p:txBody>
      </p:sp>
      <p:sp>
        <p:nvSpPr>
          <p:cNvPr id="23562" name="Rectangle 17"/>
          <p:cNvSpPr>
            <a:spLocks noChangeArrowheads="1"/>
          </p:cNvSpPr>
          <p:nvPr/>
        </p:nvSpPr>
        <p:spPr bwMode="auto">
          <a:xfrm>
            <a:off x="1611313" y="9048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二、由右线性文法构造正规表达式</a:t>
            </a:r>
            <a:endParaRPr lang="zh-CN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63" name="Rectangle 18"/>
          <p:cNvSpPr>
            <a:spLocks noChangeArrowheads="1"/>
          </p:cNvSpPr>
          <p:nvPr/>
        </p:nvSpPr>
        <p:spPr bwMode="auto">
          <a:xfrm>
            <a:off x="1879600" y="1741489"/>
            <a:ext cx="80518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例：已知正规文法（右线性文法）Ｇ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S::= aS | aB                   B::= bC                   C::= aC | a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构造其正规表达式</a:t>
            </a:r>
          </a:p>
        </p:txBody>
      </p:sp>
    </p:spTree>
    <p:extLst>
      <p:ext uri="{BB962C8B-B14F-4D97-AF65-F5344CB8AC3E}">
        <p14:creationId xmlns:p14="http://schemas.microsoft.com/office/powerpoint/2010/main" val="1087762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F61231-25CF-44F1-8E19-202C757BA0CA}" type="slidenum">
              <a:rPr lang="zh-CN" altLang="en-US">
                <a:latin typeface="Arial" panose="020B0604020202020204" pitchFamily="34" charset="0"/>
                <a:ea typeface="黑体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zh-CN">
              <a:latin typeface="Arial" panose="020B0604020202020204" pitchFamily="34" charset="0"/>
              <a:ea typeface="黑体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5956300" y="2890838"/>
            <a:ext cx="3340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D60093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solidFill>
                  <a:srgbClr val="D60093"/>
                </a:solidFill>
                <a:latin typeface="Times New Roman" panose="02020603050405020304" pitchFamily="18" charset="0"/>
              </a:rPr>
              <a:t>答案    </a:t>
            </a:r>
            <a:r>
              <a:rPr lang="en-US" altLang="zh-CN" sz="2800" b="1">
                <a:solidFill>
                  <a:srgbClr val="D60093"/>
                </a:solidFill>
                <a:latin typeface="Times New Roman" panose="02020603050405020304" pitchFamily="18" charset="0"/>
              </a:rPr>
              <a:t>S=a</a:t>
            </a:r>
            <a:r>
              <a:rPr lang="en-US" altLang="zh-CN" sz="2800" b="1" baseline="30000">
                <a:solidFill>
                  <a:srgbClr val="D60093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800" b="1">
                <a:solidFill>
                  <a:srgbClr val="D60093"/>
                </a:solidFill>
                <a:latin typeface="Times New Roman" panose="02020603050405020304" pitchFamily="18" charset="0"/>
              </a:rPr>
              <a:t>aba</a:t>
            </a:r>
            <a:r>
              <a:rPr lang="en-US" altLang="zh-CN" sz="2800" b="1" baseline="30000">
                <a:solidFill>
                  <a:srgbClr val="D60093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800" b="1">
                <a:solidFill>
                  <a:srgbClr val="D60093"/>
                </a:solidFill>
                <a:latin typeface="Times New Roman" panose="02020603050405020304" pitchFamily="18" charset="0"/>
              </a:rPr>
              <a:t>a</a:t>
            </a:r>
            <a:endParaRPr lang="zh-CN" altLang="en-US" sz="2800" b="1">
              <a:solidFill>
                <a:srgbClr val="D6009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0" name="Oval 5"/>
          <p:cNvSpPr>
            <a:spLocks noChangeArrowheads="1"/>
          </p:cNvSpPr>
          <p:nvPr/>
        </p:nvSpPr>
        <p:spPr bwMode="auto">
          <a:xfrm>
            <a:off x="5702300" y="2743200"/>
            <a:ext cx="3429000" cy="825500"/>
          </a:xfrm>
          <a:prstGeom prst="ellipse">
            <a:avLst/>
          </a:prstGeom>
          <a:noFill/>
          <a:ln w="25400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917700" y="3759200"/>
            <a:ext cx="603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这个文法所描述的语言是什么？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892300" y="4470401"/>
            <a:ext cx="441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这个文法所对应的状态转换图能识别什么样的串？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1892300" y="5562601"/>
            <a:ext cx="4241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这个文法所对应的自动机能接受什么样的句子？</a:t>
            </a:r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7646989" y="4119564"/>
            <a:ext cx="568325" cy="56832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9240839" y="4119564"/>
            <a:ext cx="568325" cy="568325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7666039" y="5511801"/>
            <a:ext cx="568325" cy="56832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9277351" y="5511801"/>
            <a:ext cx="568325" cy="568325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9145589" y="5380039"/>
            <a:ext cx="814387" cy="814387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3806" name="AutoShape 14"/>
          <p:cNvCxnSpPr>
            <a:cxnSpLocks noChangeShapeType="1"/>
            <a:stCxn id="33801" idx="2"/>
            <a:endCxn id="33801" idx="1"/>
          </p:cNvCxnSpPr>
          <p:nvPr/>
        </p:nvCxnSpPr>
        <p:spPr bwMode="auto">
          <a:xfrm rot="10800000" flipH="1">
            <a:off x="7629526" y="4184651"/>
            <a:ext cx="100013" cy="219075"/>
          </a:xfrm>
          <a:prstGeom prst="curvedConnector4">
            <a:avLst>
              <a:gd name="adj1" fmla="val -236366"/>
              <a:gd name="adj2" fmla="val 223954"/>
            </a:avLst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07" name="Text Box 15"/>
          <p:cNvSpPr txBox="1">
            <a:spLocks noChangeArrowheads="1"/>
          </p:cNvSpPr>
          <p:nvPr/>
        </p:nvSpPr>
        <p:spPr bwMode="auto">
          <a:xfrm>
            <a:off x="7067551" y="3875088"/>
            <a:ext cx="485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cxnSp>
        <p:nvCxnSpPr>
          <p:cNvPr id="33808" name="AutoShape 16"/>
          <p:cNvCxnSpPr>
            <a:cxnSpLocks noChangeShapeType="1"/>
            <a:stCxn id="33801" idx="6"/>
            <a:endCxn id="33802" idx="2"/>
          </p:cNvCxnSpPr>
          <p:nvPr/>
        </p:nvCxnSpPr>
        <p:spPr bwMode="auto">
          <a:xfrm>
            <a:off x="8234363" y="4403725"/>
            <a:ext cx="989012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09" name="AutoShape 17"/>
          <p:cNvCxnSpPr>
            <a:cxnSpLocks noChangeShapeType="1"/>
            <a:stCxn id="33802" idx="3"/>
            <a:endCxn id="33803" idx="7"/>
          </p:cNvCxnSpPr>
          <p:nvPr/>
        </p:nvCxnSpPr>
        <p:spPr bwMode="auto">
          <a:xfrm flipH="1">
            <a:off x="8151814" y="4624388"/>
            <a:ext cx="1171575" cy="9525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10" name="Text Box 18"/>
          <p:cNvSpPr txBox="1">
            <a:spLocks noChangeArrowheads="1"/>
          </p:cNvSpPr>
          <p:nvPr/>
        </p:nvSpPr>
        <p:spPr bwMode="auto">
          <a:xfrm>
            <a:off x="8469314" y="3973513"/>
            <a:ext cx="4841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3811" name="Text Box 19"/>
          <p:cNvSpPr txBox="1">
            <a:spLocks noChangeArrowheads="1"/>
          </p:cNvSpPr>
          <p:nvPr/>
        </p:nvSpPr>
        <p:spPr bwMode="auto">
          <a:xfrm>
            <a:off x="8435976" y="4749801"/>
            <a:ext cx="485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cxnSp>
        <p:nvCxnSpPr>
          <p:cNvPr id="33812" name="AutoShape 20"/>
          <p:cNvCxnSpPr>
            <a:cxnSpLocks noChangeShapeType="1"/>
            <a:stCxn id="33803" idx="6"/>
            <a:endCxn id="33805" idx="2"/>
          </p:cNvCxnSpPr>
          <p:nvPr/>
        </p:nvCxnSpPr>
        <p:spPr bwMode="auto">
          <a:xfrm flipV="1">
            <a:off x="8251826" y="5786439"/>
            <a:ext cx="874713" cy="95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3" name="AutoShape 21"/>
          <p:cNvCxnSpPr>
            <a:cxnSpLocks noChangeShapeType="1"/>
          </p:cNvCxnSpPr>
          <p:nvPr/>
        </p:nvCxnSpPr>
        <p:spPr bwMode="auto">
          <a:xfrm rot="10800000" flipH="1">
            <a:off x="7651750" y="5567364"/>
            <a:ext cx="101600" cy="219075"/>
          </a:xfrm>
          <a:prstGeom prst="curvedConnector4">
            <a:avLst>
              <a:gd name="adj1" fmla="val -236366"/>
              <a:gd name="adj2" fmla="val 223954"/>
            </a:avLst>
          </a:prstGeom>
          <a:noFill/>
          <a:ln w="2540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14" name="Text Box 22"/>
          <p:cNvSpPr txBox="1">
            <a:spLocks noChangeArrowheads="1"/>
          </p:cNvSpPr>
          <p:nvPr/>
        </p:nvSpPr>
        <p:spPr bwMode="auto">
          <a:xfrm>
            <a:off x="7077076" y="5249863"/>
            <a:ext cx="485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8512176" y="5676901"/>
            <a:ext cx="485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4599" name="Rectangle 24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3400" b="1" dirty="0" smtClean="0">
                <a:solidFill>
                  <a:srgbClr val="0F55C7"/>
                </a:solidFill>
                <a:latin typeface="Times New Roman" panose="02020603050405020304" pitchFamily="18" charset="0"/>
              </a:rPr>
              <a:t>正规</a:t>
            </a:r>
            <a:r>
              <a:rPr lang="zh-CN" altLang="en-US" sz="3400" b="1" dirty="0">
                <a:solidFill>
                  <a:srgbClr val="0F55C7"/>
                </a:solidFill>
                <a:latin typeface="Times New Roman" panose="02020603050405020304" pitchFamily="18" charset="0"/>
              </a:rPr>
              <a:t>表达式的性质及其构造</a:t>
            </a:r>
          </a:p>
        </p:txBody>
      </p:sp>
      <p:sp>
        <p:nvSpPr>
          <p:cNvPr id="24600" name="Rectangle 25"/>
          <p:cNvSpPr>
            <a:spLocks noChangeArrowheads="1"/>
          </p:cNvSpPr>
          <p:nvPr/>
        </p:nvSpPr>
        <p:spPr bwMode="auto">
          <a:xfrm>
            <a:off x="1611313" y="9048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二、由右线性文法构造正规表达式</a:t>
            </a:r>
            <a:endParaRPr lang="zh-CN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4601" name="Rectangle 26"/>
          <p:cNvSpPr>
            <a:spLocks noChangeArrowheads="1"/>
          </p:cNvSpPr>
          <p:nvPr/>
        </p:nvSpPr>
        <p:spPr bwMode="auto">
          <a:xfrm>
            <a:off x="1879600" y="1741489"/>
            <a:ext cx="80518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例：已知正规文法（右线性文法）Ｇ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S::= aS | aB                   B::= bC                   C::= aC | a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    构造其正规表达式</a:t>
            </a:r>
          </a:p>
        </p:txBody>
      </p:sp>
    </p:spTree>
    <p:extLst>
      <p:ext uri="{BB962C8B-B14F-4D97-AF65-F5344CB8AC3E}">
        <p14:creationId xmlns:p14="http://schemas.microsoft.com/office/powerpoint/2010/main" val="2521171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autoUpdateAnimBg="0"/>
      <p:bldP spid="33799" grpId="0" autoUpdateAnimBg="0"/>
      <p:bldP spid="33800" grpId="0" autoUpdateAnimBg="0"/>
      <p:bldP spid="33801" grpId="0" animBg="1" autoUpdateAnimBg="0"/>
      <p:bldP spid="33802" grpId="0" animBg="1" autoUpdateAnimBg="0"/>
      <p:bldP spid="33803" grpId="0" animBg="1" autoUpdateAnimBg="0"/>
      <p:bldP spid="33804" grpId="0" animBg="1" autoUpdateAnimBg="0"/>
      <p:bldP spid="33807" grpId="0" autoUpdateAnimBg="0"/>
      <p:bldP spid="33810" grpId="0" autoUpdateAnimBg="0"/>
      <p:bldP spid="33811" grpId="0" autoUpdateAnimBg="0"/>
      <p:bldP spid="33814" grpId="0" autoUpdateAnimBg="0"/>
      <p:bldP spid="3381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7FB6A4-4780-4C63-9E10-A68877EA3C4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6245" y="1676401"/>
            <a:ext cx="9855926" cy="5762625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1800" dirty="0">
                <a:solidFill>
                  <a:srgbClr val="011893"/>
                </a:solidFill>
              </a:rPr>
              <a:t>   </a:t>
            </a:r>
            <a:r>
              <a:rPr lang="en-US" altLang="zh-CN" sz="1800" b="1" dirty="0">
                <a:solidFill>
                  <a:srgbClr val="011893"/>
                </a:solidFill>
              </a:rPr>
              <a:t>2) </a:t>
            </a:r>
            <a:r>
              <a:rPr lang="zh-CN" altLang="en-US" b="1" dirty="0" smtClean="0"/>
              <a:t>对于</a:t>
            </a:r>
            <a:r>
              <a:rPr lang="en-US" altLang="zh-CN" b="1" dirty="0" smtClean="0">
                <a:solidFill>
                  <a:srgbClr val="011893"/>
                </a:solidFill>
              </a:rPr>
              <a:t>X::=aX|b</a:t>
            </a:r>
            <a:r>
              <a:rPr lang="zh-CN" altLang="en-US" b="1" dirty="0" smtClean="0"/>
              <a:t>转换成</a:t>
            </a:r>
            <a:r>
              <a:rPr lang="zh-CN" altLang="en-US" b="1" dirty="0" smtClean="0">
                <a:latin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011893"/>
                </a:solidFill>
                <a:latin typeface="宋体" panose="02010600030101010101" pitchFamily="2" charset="-122"/>
              </a:rPr>
              <a:t>X=</a:t>
            </a:r>
            <a:r>
              <a:rPr lang="en-US" altLang="zh-CN" b="1" dirty="0" err="1">
                <a:solidFill>
                  <a:srgbClr val="011893"/>
                </a:solidFill>
                <a:latin typeface="宋体" panose="02010600030101010101" pitchFamily="2" charset="-122"/>
              </a:rPr>
              <a:t>aX+b</a:t>
            </a:r>
            <a:r>
              <a:rPr lang="zh-CN" altLang="en-US" b="1" dirty="0">
                <a:latin typeface="宋体" panose="02010600030101010101" pitchFamily="2" charset="-122"/>
              </a:rPr>
              <a:t>的方程，其中</a:t>
            </a:r>
            <a:r>
              <a:rPr lang="en-US" altLang="zh-CN" b="1" dirty="0">
                <a:latin typeface="宋体" panose="02010600030101010101" pitchFamily="2" charset="-122"/>
              </a:rPr>
              <a:t>a</a:t>
            </a:r>
            <a:r>
              <a:rPr lang="zh-CN" altLang="en-US" b="1" dirty="0">
                <a:latin typeface="宋体" panose="02010600030101010101" pitchFamily="2" charset="-122"/>
              </a:rPr>
              <a:t>，</a:t>
            </a:r>
            <a:r>
              <a:rPr lang="en-US" altLang="zh-CN" b="1" dirty="0">
                <a:latin typeface="宋体" panose="02010600030101010101" pitchFamily="2" charset="-122"/>
              </a:rPr>
              <a:t>b</a:t>
            </a:r>
            <a:r>
              <a:rPr lang="zh-CN" altLang="en-US" b="1" dirty="0">
                <a:latin typeface="宋体" panose="02010600030101010101" pitchFamily="2" charset="-122"/>
              </a:rPr>
              <a:t>是</a:t>
            </a:r>
            <a:r>
              <a:rPr lang="zh-CN" altLang="en-US" b="1" dirty="0" smtClean="0">
                <a:latin typeface="宋体" panose="02010600030101010101" pitchFamily="2" charset="-122"/>
              </a:rPr>
              <a:t>终结符所组成的任意长度的符号串，</a:t>
            </a:r>
            <a:r>
              <a:rPr lang="zh-CN" altLang="en-US" b="1" dirty="0">
                <a:latin typeface="宋体" panose="02010600030101010101" pitchFamily="2" charset="-122"/>
              </a:rPr>
              <a:t>即是字母表</a:t>
            </a:r>
            <a:r>
              <a:rPr lang="en-US" altLang="zh-CN" b="1" dirty="0">
                <a:latin typeface="宋体" panose="02010600030101010101" pitchFamily="2" charset="-122"/>
              </a:rPr>
              <a:t>Σ</a:t>
            </a:r>
            <a:r>
              <a:rPr lang="zh-CN" altLang="en-US" b="1" dirty="0">
                <a:latin typeface="宋体" panose="02010600030101010101" pitchFamily="2" charset="-122"/>
              </a:rPr>
              <a:t>上的正规表达式，Ｘ是文法非终结符（变量）。</a:t>
            </a:r>
            <a:r>
              <a:rPr lang="zh-CN" altLang="en-US" b="1" dirty="0">
                <a:solidFill>
                  <a:srgbClr val="011893"/>
                </a:solidFill>
                <a:latin typeface="宋体" panose="02010600030101010101" pitchFamily="2" charset="-122"/>
              </a:rPr>
              <a:t></a:t>
            </a:r>
            <a:endParaRPr lang="zh-CN" altLang="en-US" b="1" dirty="0">
              <a:solidFill>
                <a:srgbClr val="011893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b="1" dirty="0" smtClean="0">
                <a:solidFill>
                  <a:srgbClr val="011893"/>
                </a:solidFill>
              </a:rPr>
              <a:t>          X=a</a:t>
            </a:r>
            <a:r>
              <a:rPr lang="en-US" altLang="zh-CN" b="1" baseline="30000" dirty="0" smtClean="0">
                <a:solidFill>
                  <a:srgbClr val="011893"/>
                </a:solidFill>
              </a:rPr>
              <a:t>*</a:t>
            </a:r>
            <a:r>
              <a:rPr lang="en-US" altLang="zh-CN" b="1" dirty="0" smtClean="0">
                <a:solidFill>
                  <a:srgbClr val="011893"/>
                </a:solidFill>
              </a:rPr>
              <a:t>b </a:t>
            </a:r>
            <a:r>
              <a:rPr lang="zh-CN" altLang="en-US" b="1" dirty="0">
                <a:solidFill>
                  <a:srgbClr val="011893"/>
                </a:solidFill>
              </a:rPr>
              <a:t>是方程的解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将它代入方程两端就可以验证这一点：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a</a:t>
            </a:r>
            <a:r>
              <a:rPr lang="en-US" altLang="zh-CN" sz="2000" b="1" baseline="30000" dirty="0"/>
              <a:t>*</a:t>
            </a:r>
            <a:r>
              <a:rPr lang="en-US" altLang="zh-CN" sz="2000" b="1" dirty="0">
                <a:latin typeface="宋体" panose="02010600030101010101" pitchFamily="2" charset="-122"/>
              </a:rPr>
              <a:t>b=aa</a:t>
            </a:r>
            <a:r>
              <a:rPr lang="en-US" altLang="zh-CN" sz="2000" b="1" baseline="30000" dirty="0"/>
              <a:t>*</a:t>
            </a:r>
            <a:r>
              <a:rPr lang="en-US" altLang="zh-CN" sz="2000" b="1" dirty="0" err="1">
                <a:latin typeface="宋体" panose="02010600030101010101" pitchFamily="2" charset="-122"/>
              </a:rPr>
              <a:t>b+b</a:t>
            </a:r>
            <a:r>
              <a:rPr lang="zh-CN" altLang="en-US" sz="2000" b="1" dirty="0">
                <a:latin typeface="宋体" panose="02010600030101010101" pitchFamily="2" charset="-122"/>
              </a:rPr>
              <a:t>右端提公因子，得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a</a:t>
            </a:r>
            <a:r>
              <a:rPr lang="en-US" altLang="zh-CN" sz="2000" b="1" baseline="30000" dirty="0"/>
              <a:t>*</a:t>
            </a:r>
            <a:r>
              <a:rPr lang="en-US" altLang="zh-CN" sz="2000" b="1" dirty="0">
                <a:latin typeface="宋体" panose="02010600030101010101" pitchFamily="2" charset="-122"/>
              </a:rPr>
              <a:t>b=(aa</a:t>
            </a:r>
            <a:r>
              <a:rPr lang="en-US" altLang="zh-CN" sz="2000" b="1" baseline="30000" dirty="0"/>
              <a:t>*</a:t>
            </a:r>
            <a:r>
              <a:rPr lang="en-US" altLang="zh-CN" sz="2000" b="1" dirty="0">
                <a:latin typeface="宋体" panose="02010600030101010101" pitchFamily="2" charset="-122"/>
              </a:rPr>
              <a:t>+ε)b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注意到</a:t>
            </a:r>
            <a:r>
              <a:rPr lang="en-US" altLang="zh-CN" sz="2000" b="1" dirty="0">
                <a:latin typeface="宋体" panose="02010600030101010101" pitchFamily="2" charset="-122"/>
              </a:rPr>
              <a:t>aa</a:t>
            </a:r>
            <a:r>
              <a:rPr lang="en-US" altLang="zh-CN" sz="2000" b="1" baseline="30000" dirty="0"/>
              <a:t>*</a:t>
            </a:r>
            <a:r>
              <a:rPr lang="zh-CN" altLang="en-US" sz="2000" b="1" dirty="0">
                <a:latin typeface="宋体" panose="02010600030101010101" pitchFamily="2" charset="-122"/>
              </a:rPr>
              <a:t>＋</a:t>
            </a:r>
            <a:r>
              <a:rPr lang="en-US" altLang="zh-CN" sz="2000" b="1" dirty="0">
                <a:latin typeface="宋体" panose="02010600030101010101" pitchFamily="2" charset="-122"/>
              </a:rPr>
              <a:t>ε</a:t>
            </a:r>
            <a:r>
              <a:rPr lang="zh-CN" altLang="en-US" sz="2000" b="1" dirty="0">
                <a:latin typeface="宋体" panose="02010600030101010101" pitchFamily="2" charset="-122"/>
              </a:rPr>
              <a:t>＝</a:t>
            </a:r>
            <a:r>
              <a:rPr lang="en-US" altLang="zh-CN" sz="2000" b="1" dirty="0">
                <a:latin typeface="宋体" panose="02010600030101010101" pitchFamily="2" charset="-122"/>
              </a:rPr>
              <a:t>a</a:t>
            </a:r>
            <a:r>
              <a:rPr lang="en-US" altLang="zh-CN" sz="2000" b="1" baseline="30000" dirty="0"/>
              <a:t>*</a:t>
            </a:r>
            <a:r>
              <a:rPr lang="zh-CN" altLang="en-US" sz="2000" b="1" dirty="0">
                <a:latin typeface="宋体" panose="02010600030101010101" pitchFamily="2" charset="-122"/>
              </a:rPr>
              <a:t>（都表示｛</a:t>
            </a:r>
            <a:r>
              <a:rPr lang="en-US" altLang="zh-CN" sz="2000" b="1" dirty="0" err="1">
                <a:latin typeface="宋体" panose="02010600030101010101" pitchFamily="2" charset="-122"/>
              </a:rPr>
              <a:t>ε,a,aa</a:t>
            </a:r>
            <a:r>
              <a:rPr lang="en-US" altLang="zh-CN" sz="2000" b="1" dirty="0">
                <a:latin typeface="宋体" panose="02010600030101010101" pitchFamily="2" charset="-122"/>
              </a:rPr>
              <a:t>,</a:t>
            </a:r>
            <a:r>
              <a:rPr lang="en-US" altLang="zh-CN" sz="2000" b="1" dirty="0">
                <a:latin typeface="Courier New" panose="02070309020205020404" pitchFamily="49" charset="0"/>
              </a:rPr>
              <a:t>…</a:t>
            </a:r>
            <a:r>
              <a:rPr lang="zh-CN" altLang="en-US" sz="2000" b="1" dirty="0">
                <a:latin typeface="宋体" panose="02010600030101010101" pitchFamily="2" charset="-122"/>
              </a:rPr>
              <a:t>｝），就有</a:t>
            </a:r>
            <a:r>
              <a:rPr lang="en-US" altLang="zh-CN" sz="2000" b="1" dirty="0">
                <a:latin typeface="宋体" panose="02010600030101010101" pitchFamily="2" charset="-122"/>
              </a:rPr>
              <a:t>a</a:t>
            </a:r>
            <a:r>
              <a:rPr lang="en-US" altLang="zh-CN" sz="2000" b="1" baseline="30000" dirty="0"/>
              <a:t>*</a:t>
            </a:r>
            <a:r>
              <a:rPr lang="en-US" altLang="zh-CN" sz="2000" b="1" dirty="0">
                <a:latin typeface="宋体" panose="02010600030101010101" pitchFamily="2" charset="-122"/>
              </a:rPr>
              <a:t>b=a</a:t>
            </a:r>
            <a:r>
              <a:rPr lang="en-US" altLang="zh-CN" sz="2000" b="1" baseline="30000" dirty="0"/>
              <a:t>*</a:t>
            </a:r>
            <a:r>
              <a:rPr lang="en-US" altLang="zh-CN" sz="2000" b="1" dirty="0">
                <a:latin typeface="宋体" panose="02010600030101010101" pitchFamily="2" charset="-122"/>
              </a:rPr>
              <a:t>b</a:t>
            </a:r>
            <a:r>
              <a:rPr lang="zh-CN" altLang="en-US" sz="2000" b="1" dirty="0">
                <a:latin typeface="宋体" panose="02010600030101010101" pitchFamily="2" charset="-122"/>
              </a:rPr>
              <a:t>，所以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a</a:t>
            </a:r>
            <a:r>
              <a:rPr lang="en-US" altLang="zh-CN" sz="2000" b="1" baseline="30000" dirty="0"/>
              <a:t>*</a:t>
            </a:r>
            <a:r>
              <a:rPr lang="en-US" altLang="zh-CN" sz="2000" b="1" dirty="0"/>
              <a:t>b</a:t>
            </a:r>
            <a:r>
              <a:rPr lang="zh-CN" altLang="en-US" sz="2000" b="1" dirty="0">
                <a:latin typeface="宋体" panose="02010600030101010101" pitchFamily="2" charset="-122"/>
              </a:rPr>
              <a:t>是方程的一个解。</a:t>
            </a:r>
            <a:r>
              <a:rPr lang="zh-CN" altLang="en-US" sz="2000" b="1" dirty="0"/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816656" y="112508"/>
            <a:ext cx="7697941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/>
              </a:rPr>
              <a:t>二、由右线性文法构造正规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/>
              </a:rPr>
              <a:t>表达式（通用解法）</a:t>
            </a:r>
            <a:endParaRPr lang="zh-CN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03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DEB408-4CC8-4904-8542-D3876C560F21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7501" y="175941"/>
            <a:ext cx="7772400" cy="4267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altLang="zh-CN" sz="2000" dirty="0"/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000" b="1" dirty="0" smtClean="0"/>
              <a:t>    </a:t>
            </a:r>
            <a:r>
              <a:rPr lang="zh-CN" altLang="en-US" sz="2000" b="1" dirty="0"/>
              <a:t>例：</a:t>
            </a:r>
            <a:r>
              <a:rPr lang="zh-CN" altLang="en-US" sz="2000" b="1" dirty="0">
                <a:latin typeface="宋体" panose="02010600030101010101" pitchFamily="2" charset="-122"/>
              </a:rPr>
              <a:t>已知正规文法（右线性文法）Ｇ：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     Ｓ∷＝</a:t>
            </a:r>
            <a:r>
              <a:rPr lang="en-US" altLang="zh-CN" sz="2000" b="1" dirty="0" err="1">
                <a:latin typeface="宋体" panose="02010600030101010101" pitchFamily="2" charset="-122"/>
              </a:rPr>
              <a:t>aS</a:t>
            </a:r>
            <a:r>
              <a:rPr lang="zh-CN" altLang="en-US" sz="2000" b="1" dirty="0">
                <a:latin typeface="宋体" panose="02010600030101010101" pitchFamily="2" charset="-122"/>
              </a:rPr>
              <a:t>｜</a:t>
            </a:r>
            <a:r>
              <a:rPr lang="en-US" altLang="zh-CN" sz="2000" b="1" dirty="0" err="1">
                <a:latin typeface="宋体" panose="02010600030101010101" pitchFamily="2" charset="-122"/>
              </a:rPr>
              <a:t>aB</a:t>
            </a:r>
            <a:r>
              <a:rPr lang="en-US" altLang="zh-CN" sz="2000" b="1" dirty="0">
                <a:latin typeface="宋体" panose="02010600030101010101" pitchFamily="2" charset="-122"/>
              </a:rPr>
              <a:t>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     </a:t>
            </a:r>
            <a:r>
              <a:rPr lang="zh-CN" altLang="en-US" sz="2000" b="1" dirty="0">
                <a:latin typeface="宋体" panose="02010600030101010101" pitchFamily="2" charset="-122"/>
              </a:rPr>
              <a:t>Ｂ∷＝</a:t>
            </a:r>
            <a:r>
              <a:rPr lang="en-US" altLang="zh-CN" sz="2000" b="1" dirty="0" err="1">
                <a:latin typeface="宋体" panose="02010600030101010101" pitchFamily="2" charset="-122"/>
              </a:rPr>
              <a:t>bC</a:t>
            </a:r>
            <a:r>
              <a:rPr lang="en-US" altLang="zh-CN" sz="2000" b="1" dirty="0">
                <a:latin typeface="宋体" panose="02010600030101010101" pitchFamily="2" charset="-122"/>
              </a:rPr>
              <a:t>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latin typeface="宋体" panose="02010600030101010101" pitchFamily="2" charset="-122"/>
              </a:rPr>
              <a:t>     </a:t>
            </a:r>
            <a:r>
              <a:rPr lang="zh-CN" altLang="en-US" sz="2000" b="1" dirty="0">
                <a:latin typeface="宋体" panose="02010600030101010101" pitchFamily="2" charset="-122"/>
              </a:rPr>
              <a:t>Ｃ∷＝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aC</a:t>
            </a:r>
            <a:r>
              <a:rPr lang="zh-CN" altLang="en-US" sz="2000" b="1" dirty="0">
                <a:latin typeface="Times New Roman" panose="02020603050405020304" pitchFamily="18" charset="0"/>
              </a:rPr>
              <a:t>｜</a:t>
            </a:r>
            <a:r>
              <a:rPr lang="en-US" altLang="zh-CN" sz="2000" b="1" dirty="0">
                <a:latin typeface="Times New Roman" panose="02020603050405020304" pitchFamily="18" charset="0"/>
              </a:rPr>
              <a:t>a</a:t>
            </a:r>
            <a:r>
              <a:rPr lang="en-US" altLang="zh-CN" sz="2000" b="1" dirty="0"/>
              <a:t> 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altLang="zh-CN" sz="2000" b="1" dirty="0">
                <a:solidFill>
                  <a:srgbClr val="011893"/>
                </a:solidFill>
                <a:latin typeface="宋体" panose="02010600030101010101" pitchFamily="2" charset="-122"/>
              </a:rPr>
              <a:t>1)</a:t>
            </a:r>
            <a:r>
              <a:rPr lang="zh-CN" altLang="en-US" sz="2000" b="1" dirty="0">
                <a:latin typeface="宋体" panose="02010600030101010101" pitchFamily="2" charset="-122"/>
              </a:rPr>
              <a:t>写成正规表达式方程组，用</a:t>
            </a:r>
            <a:r>
              <a:rPr lang="zh-CN" altLang="en-US" sz="2000" b="1" dirty="0">
                <a:latin typeface="Courier New" panose="02070309020205020404" pitchFamily="49" charset="0"/>
              </a:rPr>
              <a:t>“</a:t>
            </a:r>
            <a:r>
              <a:rPr lang="en-US" altLang="zh-CN" sz="2000" b="1" dirty="0">
                <a:latin typeface="宋体" panose="02010600030101010101" pitchFamily="2" charset="-122"/>
              </a:rPr>
              <a:t>+</a:t>
            </a:r>
            <a:r>
              <a:rPr lang="en-US" altLang="zh-CN" sz="2000" b="1" dirty="0">
                <a:latin typeface="Courier New" panose="02070309020205020404" pitchFamily="49" charset="0"/>
              </a:rPr>
              <a:t>”</a:t>
            </a:r>
            <a:r>
              <a:rPr lang="zh-CN" altLang="en-US" sz="2000" b="1" dirty="0">
                <a:latin typeface="宋体" panose="02010600030101010101" pitchFamily="2" charset="-122"/>
              </a:rPr>
              <a:t>代替</a:t>
            </a:r>
            <a:r>
              <a:rPr lang="zh-CN" altLang="en-US" sz="2000" b="1" dirty="0">
                <a:latin typeface="Courier New" panose="02070309020205020404" pitchFamily="49" charset="0"/>
              </a:rPr>
              <a:t>“</a:t>
            </a:r>
            <a:r>
              <a:rPr lang="en-US" altLang="zh-CN" sz="2000" b="1" dirty="0">
                <a:latin typeface="宋体" panose="02010600030101010101" pitchFamily="2" charset="-122"/>
              </a:rPr>
              <a:t>|</a:t>
            </a:r>
            <a:r>
              <a:rPr lang="en-US" altLang="zh-CN" sz="2000" b="1" dirty="0">
                <a:latin typeface="Courier New" panose="02070309020205020404" pitchFamily="49" charset="0"/>
              </a:rPr>
              <a:t>”</a:t>
            </a:r>
            <a:r>
              <a:rPr lang="zh-CN" altLang="en-US" sz="2000" b="1" dirty="0">
                <a:latin typeface="宋体" panose="02010600030101010101" pitchFamily="2" charset="-122"/>
              </a:rPr>
              <a:t>，用</a:t>
            </a:r>
            <a:r>
              <a:rPr lang="zh-CN" altLang="en-US" sz="2000" b="1" dirty="0">
                <a:latin typeface="Courier New" panose="02070309020205020404" pitchFamily="49" charset="0"/>
              </a:rPr>
              <a:t>“</a:t>
            </a:r>
            <a:r>
              <a:rPr lang="en-US" altLang="zh-CN" sz="2000" b="1" dirty="0">
                <a:latin typeface="宋体" panose="02010600030101010101" pitchFamily="2" charset="-122"/>
              </a:rPr>
              <a:t>=</a:t>
            </a:r>
            <a:r>
              <a:rPr lang="en-US" altLang="zh-CN" sz="2000" b="1" dirty="0">
                <a:latin typeface="Courier New" panose="02070309020205020404" pitchFamily="49" charset="0"/>
              </a:rPr>
              <a:t>”</a:t>
            </a:r>
            <a:r>
              <a:rPr lang="zh-CN" altLang="en-US" sz="2000" b="1" dirty="0">
                <a:latin typeface="宋体" panose="02010600030101010101" pitchFamily="2" charset="-122"/>
              </a:rPr>
              <a:t>代替</a:t>
            </a:r>
            <a:r>
              <a:rPr lang="zh-CN" altLang="en-US" sz="2000" b="1" dirty="0">
                <a:latin typeface="Courier New" panose="02070309020205020404" pitchFamily="49" charset="0"/>
              </a:rPr>
              <a:t>“</a:t>
            </a:r>
            <a:r>
              <a:rPr lang="zh-CN" altLang="en-US" sz="2000" b="1" dirty="0">
                <a:latin typeface="宋体" panose="02010600030101010101" pitchFamily="2" charset="-122"/>
              </a:rPr>
              <a:t>∷＝</a:t>
            </a:r>
            <a:r>
              <a:rPr lang="zh-CN" altLang="en-US" sz="2000" b="1" dirty="0">
                <a:latin typeface="Courier New" panose="02070309020205020404" pitchFamily="49" charset="0"/>
              </a:rPr>
              <a:t>”</a:t>
            </a:r>
            <a:endParaRPr lang="zh-CN" altLang="en-US" sz="2000" b="1" dirty="0">
              <a:latin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    Ｓ＝</a:t>
            </a:r>
            <a:r>
              <a:rPr lang="en-US" altLang="zh-CN" sz="2000" b="1" dirty="0" err="1">
                <a:latin typeface="宋体" panose="02010600030101010101" pitchFamily="2" charset="-122"/>
              </a:rPr>
              <a:t>aS</a:t>
            </a:r>
            <a:r>
              <a:rPr lang="zh-CN" altLang="en-US" sz="2000" b="1" dirty="0">
                <a:latin typeface="宋体" panose="02010600030101010101" pitchFamily="2" charset="-122"/>
              </a:rPr>
              <a:t>＋</a:t>
            </a:r>
            <a:r>
              <a:rPr lang="en-US" altLang="zh-CN" sz="2000" b="1" dirty="0" err="1">
                <a:latin typeface="宋体" panose="02010600030101010101" pitchFamily="2" charset="-122"/>
              </a:rPr>
              <a:t>aB</a:t>
            </a:r>
            <a:r>
              <a:rPr lang="en-US" altLang="zh-CN" sz="2000" b="1" dirty="0">
                <a:latin typeface="宋体" panose="02010600030101010101" pitchFamily="2" charset="-122"/>
              </a:rPr>
              <a:t>    </a:t>
            </a:r>
            <a:r>
              <a:rPr lang="zh-CN" altLang="en-US" sz="2000" b="1" dirty="0">
                <a:latin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</a:rPr>
              <a:t>）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    Ｂ＝</a:t>
            </a:r>
            <a:r>
              <a:rPr lang="en-US" altLang="zh-CN" sz="2000" b="1" dirty="0" err="1">
                <a:latin typeface="宋体" panose="02010600030101010101" pitchFamily="2" charset="-122"/>
              </a:rPr>
              <a:t>bC</a:t>
            </a:r>
            <a:r>
              <a:rPr lang="en-US" altLang="zh-CN" sz="2000" b="1" dirty="0">
                <a:latin typeface="宋体" panose="02010600030101010101" pitchFamily="2" charset="-122"/>
              </a:rPr>
              <a:t>        </a:t>
            </a:r>
            <a:r>
              <a:rPr lang="zh-CN" altLang="en-US" sz="2000" b="1" dirty="0">
                <a:latin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</a:rPr>
              <a:t>）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latin typeface="宋体" panose="02010600030101010101" pitchFamily="2" charset="-122"/>
              </a:rPr>
              <a:t>    Ｃ＝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aC</a:t>
            </a:r>
            <a:r>
              <a:rPr lang="zh-CN" altLang="en-US" sz="2000" b="1" dirty="0">
                <a:latin typeface="Times New Roman" panose="02020603050405020304" pitchFamily="18" charset="0"/>
              </a:rPr>
              <a:t>＋</a:t>
            </a:r>
            <a:r>
              <a:rPr lang="en-US" altLang="zh-CN" sz="2000" b="1" dirty="0">
                <a:latin typeface="Times New Roman" panose="02020603050405020304" pitchFamily="18" charset="0"/>
              </a:rPr>
              <a:t>a</a:t>
            </a:r>
            <a:r>
              <a:rPr lang="en-US" altLang="zh-CN" sz="2000" b="1" dirty="0"/>
              <a:t>        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1314994" y="4564253"/>
            <a:ext cx="86563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0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2)</a:t>
            </a:r>
            <a:r>
              <a:rPr lang="zh-CN" altLang="en-US" sz="2000" b="1" dirty="0">
                <a:latin typeface="宋体" panose="02010600030101010101" pitchFamily="2" charset="-122"/>
              </a:rPr>
              <a:t>为了求出文法开始符号Ｓ的解，我们先解方程（３），类似于</a:t>
            </a:r>
            <a:r>
              <a:rPr lang="en-US" altLang="zh-CN" sz="2000" b="1" dirty="0">
                <a:latin typeface="宋体" panose="02010600030101010101" pitchFamily="2" charset="-122"/>
              </a:rPr>
              <a:t>X=</a:t>
            </a:r>
            <a:r>
              <a:rPr lang="en-US" altLang="zh-CN" sz="2000" b="1" dirty="0" err="1">
                <a:latin typeface="宋体" panose="02010600030101010101" pitchFamily="2" charset="-122"/>
              </a:rPr>
              <a:t>aX+b</a:t>
            </a:r>
            <a:r>
              <a:rPr lang="en-US" altLang="zh-CN" sz="2000" b="1" dirty="0">
                <a:latin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宋体" panose="02010600030101010101" pitchFamily="2" charset="-122"/>
              </a:rPr>
              <a:t>的解</a:t>
            </a:r>
            <a:r>
              <a:rPr lang="en-US" altLang="zh-CN" sz="2000" b="1" dirty="0">
                <a:latin typeface="宋体" panose="02010600030101010101" pitchFamily="2" charset="-122"/>
              </a:rPr>
              <a:t>X= </a:t>
            </a:r>
            <a:r>
              <a:rPr lang="en-US" altLang="zh-CN" sz="2000" b="1" dirty="0"/>
              <a:t>a</a:t>
            </a:r>
            <a:r>
              <a:rPr lang="en-US" altLang="zh-CN" sz="2000" b="1" baseline="30000" dirty="0"/>
              <a:t>*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，</a:t>
            </a:r>
            <a:r>
              <a:rPr lang="zh-CN" altLang="en-US" sz="2000" b="1" dirty="0">
                <a:latin typeface="宋体" panose="02010600030101010101" pitchFamily="2" charset="-122"/>
              </a:rPr>
              <a:t>  </a:t>
            </a:r>
            <a:r>
              <a:rPr lang="en-US" altLang="zh-CN" sz="2000" b="1" dirty="0">
                <a:latin typeface="宋体" panose="02010600030101010101" pitchFamily="2" charset="-122"/>
              </a:rPr>
              <a:t>C=</a:t>
            </a:r>
            <a:r>
              <a:rPr lang="en-US" altLang="zh-CN" sz="2000" b="1" dirty="0" err="1">
                <a:latin typeface="宋体" panose="02010600030101010101" pitchFamily="2" charset="-122"/>
              </a:rPr>
              <a:t>aC+a</a:t>
            </a:r>
            <a:r>
              <a:rPr lang="en-US" altLang="zh-CN" sz="2000" b="1" dirty="0">
                <a:latin typeface="宋体" panose="02010600030101010101" pitchFamily="2" charset="-122"/>
              </a:rPr>
              <a:t></a:t>
            </a:r>
            <a:r>
              <a:rPr lang="zh-CN" altLang="en-US" sz="2000" b="1" dirty="0">
                <a:latin typeface="宋体" panose="02010600030101010101" pitchFamily="2" charset="-122"/>
              </a:rPr>
              <a:t>的解为</a:t>
            </a:r>
            <a:r>
              <a:rPr lang="en-US" altLang="zh-CN" sz="2000" b="1" dirty="0">
                <a:latin typeface="宋体" panose="02010600030101010101" pitchFamily="2" charset="-122"/>
              </a:rPr>
              <a:t>C=a</a:t>
            </a:r>
            <a:r>
              <a:rPr lang="en-US" altLang="zh-CN" sz="2000" b="1" baseline="30000" dirty="0"/>
              <a:t>*</a:t>
            </a:r>
            <a:r>
              <a:rPr lang="en-US" altLang="zh-CN" sz="2000" b="1" dirty="0">
                <a:latin typeface="宋体" panose="02010600030101010101" pitchFamily="2" charset="-122"/>
              </a:rPr>
              <a:t>a</a:t>
            </a:r>
            <a:r>
              <a:rPr lang="zh-CN" altLang="en-US" sz="2000" b="1" dirty="0">
                <a:latin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</a:rPr>
              <a:t>）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0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3)</a:t>
            </a:r>
            <a:r>
              <a:rPr lang="zh-CN" altLang="en-US" sz="2000" b="1" dirty="0">
                <a:latin typeface="宋体" panose="02010600030101010101" pitchFamily="2" charset="-122"/>
              </a:rPr>
              <a:t>将（</a:t>
            </a:r>
            <a:r>
              <a:rPr lang="en-US" altLang="zh-CN" sz="2000" b="1" dirty="0">
                <a:latin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</a:rPr>
              <a:t>）代入（</a:t>
            </a:r>
            <a:r>
              <a:rPr lang="en-US" altLang="zh-CN" sz="2000" b="1" dirty="0">
                <a:latin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</a:rPr>
              <a:t>），得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altLang="zh-CN" sz="2000" b="1" baseline="30000" dirty="0"/>
              <a:t>*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宋体" panose="02010600030101010101" pitchFamily="2" charset="-122"/>
              </a:rPr>
              <a:t>  </a:t>
            </a:r>
            <a:r>
              <a:rPr lang="zh-CN" altLang="en-US" sz="2000" b="1" dirty="0">
                <a:latin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</a:rPr>
              <a:t>5</a:t>
            </a:r>
            <a:r>
              <a:rPr lang="zh-CN" altLang="en-US" sz="2000" b="1" dirty="0">
                <a:latin typeface="宋体" panose="02010600030101010101" pitchFamily="2" charset="-122"/>
              </a:rPr>
              <a:t>）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000" b="1" dirty="0" smtClean="0">
                <a:solidFill>
                  <a:srgbClr val="011893"/>
                </a:solidFill>
                <a:latin typeface="宋体" panose="02010600030101010101" pitchFamily="2" charset="-122"/>
              </a:rPr>
              <a:t>4)</a:t>
            </a:r>
            <a:r>
              <a:rPr lang="zh-CN" altLang="en-US" sz="2000" b="1" dirty="0">
                <a:latin typeface="宋体" panose="02010600030101010101" pitchFamily="2" charset="-122"/>
              </a:rPr>
              <a:t>将（</a:t>
            </a:r>
            <a:r>
              <a:rPr lang="en-US" altLang="zh-CN" sz="2000" b="1" dirty="0">
                <a:latin typeface="宋体" panose="02010600030101010101" pitchFamily="2" charset="-122"/>
              </a:rPr>
              <a:t>5</a:t>
            </a:r>
            <a:r>
              <a:rPr lang="zh-CN" altLang="en-US" sz="2000" b="1" dirty="0">
                <a:latin typeface="宋体" panose="02010600030101010101" pitchFamily="2" charset="-122"/>
              </a:rPr>
              <a:t>）代入（</a:t>
            </a:r>
            <a:r>
              <a:rPr lang="en-US" altLang="zh-CN" sz="2000" b="1" dirty="0">
                <a:latin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</a:rPr>
              <a:t>），得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aS+aba</a:t>
            </a:r>
            <a:r>
              <a:rPr lang="en-US" altLang="zh-CN" sz="2000" b="1" baseline="30000" dirty="0"/>
              <a:t>*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宋体" panose="02010600030101010101" pitchFamily="2" charset="-122"/>
              </a:rPr>
              <a:t>显然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S=a</a:t>
            </a:r>
            <a:r>
              <a:rPr lang="en-US" altLang="zh-CN" sz="2000" b="1" baseline="30000" dirty="0"/>
              <a:t>*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aba</a:t>
            </a:r>
            <a:r>
              <a:rPr lang="en-US" altLang="zh-CN" sz="2000" b="1" baseline="30000" dirty="0"/>
              <a:t>*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宋体" panose="02010600030101010101" pitchFamily="2" charset="-122"/>
              </a:rPr>
              <a:t>（即文法所对应的正规式）， 正规式对应的正规集是</a:t>
            </a:r>
            <a:r>
              <a:rPr lang="zh-CN" altLang="en-US" sz="2000" b="1" dirty="0">
                <a:latin typeface="宋体" panose="02010600030101010101" pitchFamily="2" charset="-122"/>
                <a:cs typeface="Courier New" panose="02070309020205020404" pitchFamily="49" charset="0"/>
              </a:rPr>
              <a:t>｛</a:t>
            </a:r>
            <a:r>
              <a:rPr lang="en-US" altLang="zh-CN" sz="2000" b="1" dirty="0" err="1">
                <a:latin typeface="宋体" panose="02010600030101010101" pitchFamily="2" charset="-122"/>
                <a:cs typeface="Courier New" panose="02070309020205020404" pitchFamily="49" charset="0"/>
              </a:rPr>
              <a:t>a</a:t>
            </a:r>
            <a:r>
              <a:rPr lang="en-US" altLang="zh-CN" sz="2000" b="1" baseline="30000" dirty="0" err="1">
                <a:latin typeface="宋体" panose="02010600030101010101" pitchFamily="2" charset="-122"/>
                <a:cs typeface="Courier New" panose="02070309020205020404" pitchFamily="49" charset="0"/>
              </a:rPr>
              <a:t>m</a:t>
            </a:r>
            <a:r>
              <a:rPr lang="en-US" altLang="zh-CN" sz="2000" b="1" dirty="0" err="1">
                <a:latin typeface="宋体" panose="02010600030101010101" pitchFamily="2" charset="-122"/>
                <a:cs typeface="Courier New" panose="02070309020205020404" pitchFamily="49" charset="0"/>
              </a:rPr>
              <a:t>aba</a:t>
            </a:r>
            <a:r>
              <a:rPr lang="en-US" altLang="zh-CN" sz="2000" b="1" baseline="30000" dirty="0" err="1">
                <a:latin typeface="宋体" panose="02010600030101010101" pitchFamily="2" charset="-122"/>
                <a:cs typeface="Courier New" panose="02070309020205020404" pitchFamily="49" charset="0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cs typeface="Courier New" panose="02070309020205020404" pitchFamily="49" charset="0"/>
              </a:rPr>
              <a:t>｜ </a:t>
            </a:r>
            <a:r>
              <a:rPr lang="en-US" altLang="zh-CN" sz="2000" b="1" dirty="0">
                <a:latin typeface="宋体" panose="02010600030101010101" pitchFamily="2" charset="-122"/>
                <a:cs typeface="Courier New" panose="02070309020205020404" pitchFamily="49" charset="0"/>
              </a:rPr>
              <a:t>m ≥0,n≥1</a:t>
            </a:r>
            <a:r>
              <a:rPr lang="zh-CN" altLang="en-US" sz="2000" b="1" dirty="0">
                <a:latin typeface="宋体" panose="02010600030101010101" pitchFamily="2" charset="-122"/>
                <a:cs typeface="Courier New" panose="02070309020205020404" pitchFamily="49" charset="0"/>
              </a:rPr>
              <a:t>｝</a:t>
            </a:r>
            <a:endParaRPr lang="zh-CN" altLang="en-US" sz="2000" b="1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1775F-8B38-44FA-8DF8-EDE9A9221CF9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35189" y="1773238"/>
            <a:ext cx="8116887" cy="16764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latin typeface="宋体" panose="02010600030101010101" pitchFamily="2" charset="-122"/>
              </a:rPr>
              <a:t>如果给定文法是一个左线性文法，我们就求解形如 </a:t>
            </a:r>
            <a:r>
              <a:rPr lang="en-US" altLang="zh-CN" sz="2400" b="1" dirty="0">
                <a:latin typeface="宋体" panose="02010600030101010101" pitchFamily="2" charset="-122"/>
              </a:rPr>
              <a:t>X=</a:t>
            </a:r>
            <a:r>
              <a:rPr lang="en-US" altLang="zh-CN" sz="2400" b="1" dirty="0" err="1">
                <a:latin typeface="宋体" panose="02010600030101010101" pitchFamily="2" charset="-122"/>
              </a:rPr>
              <a:t>Xa+b</a:t>
            </a:r>
            <a:r>
              <a:rPr lang="zh-CN" altLang="en-US" sz="2400" b="1" dirty="0">
                <a:latin typeface="宋体" panose="02010600030101010101" pitchFamily="2" charset="-122"/>
              </a:rPr>
              <a:t>的方程</a:t>
            </a:r>
          </a:p>
          <a:p>
            <a:pPr algn="just"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</a:t>
            </a:r>
            <a:r>
              <a:rPr lang="en-US" altLang="zh-CN" sz="2400" b="1" dirty="0">
                <a:solidFill>
                  <a:srgbClr val="011893"/>
                </a:solidFill>
                <a:latin typeface="宋体" panose="02010600030101010101" pitchFamily="2" charset="-122"/>
              </a:rPr>
              <a:t>X=</a:t>
            </a:r>
            <a:r>
              <a:rPr lang="en-US" altLang="zh-CN" sz="2400" b="1" dirty="0" err="1">
                <a:solidFill>
                  <a:srgbClr val="011893"/>
                </a:solidFill>
                <a:latin typeface="宋体" panose="02010600030101010101" pitchFamily="2" charset="-122"/>
              </a:rPr>
              <a:t>ba</a:t>
            </a:r>
            <a:r>
              <a:rPr lang="en-US" altLang="zh-CN" sz="2400" b="1" baseline="30000" dirty="0">
                <a:solidFill>
                  <a:srgbClr val="011893"/>
                </a:solidFill>
                <a:latin typeface="宋体" panose="02010600030101010101" pitchFamily="2" charset="-122"/>
              </a:rPr>
              <a:t>*</a:t>
            </a:r>
            <a:r>
              <a:rPr lang="zh-CN" altLang="en-US" sz="2400" b="1" dirty="0">
                <a:latin typeface="宋体" panose="02010600030101010101" pitchFamily="2" charset="-122"/>
              </a:rPr>
              <a:t>是它的一个解</a:t>
            </a:r>
            <a:endParaRPr lang="zh-CN" altLang="en-US" sz="2400" b="1" dirty="0"/>
          </a:p>
        </p:txBody>
      </p:sp>
      <p:sp>
        <p:nvSpPr>
          <p:cNvPr id="584707" name="Text Box 3"/>
          <p:cNvSpPr txBox="1">
            <a:spLocks noChangeArrowheads="1"/>
          </p:cNvSpPr>
          <p:nvPr/>
        </p:nvSpPr>
        <p:spPr bwMode="auto">
          <a:xfrm>
            <a:off x="2063750" y="3141663"/>
            <a:ext cx="84963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例如，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〈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标识符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〉∷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＝字母｜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标识符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字母｜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标识符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数字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其方程为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标识符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＝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标识符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字母＋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标识符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数字＋字母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＝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标识符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（字母＋数字）＋字母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所以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标识符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＝字母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字母＋数字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  <a:r>
              <a:rPr kumimoji="1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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即：由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&lt;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标识符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&gt;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文法所产生语言可用正规式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      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1893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字母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11893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1893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字母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11893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|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11893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数字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11893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  <a:r>
              <a:rPr kumimoji="1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rgbClr val="011893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来表示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4708" name="Text Box 4"/>
          <p:cNvSpPr txBox="1">
            <a:spLocks noChangeArrowheads="1"/>
          </p:cNvSpPr>
          <p:nvPr/>
        </p:nvSpPr>
        <p:spPr bwMode="auto">
          <a:xfrm>
            <a:off x="2135189" y="692150"/>
            <a:ext cx="64928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54F72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11893"/>
                </a:solidFill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三、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由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左线性文法构造正规表达式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18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4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4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70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0DCC12-3784-BD45-B903-5DD3F441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A980B-97C8-4046-87EF-0031236934CC}"/>
              </a:ext>
            </a:extLst>
          </p:cNvPr>
          <p:cNvSpPr txBox="1"/>
          <p:nvPr/>
        </p:nvSpPr>
        <p:spPr>
          <a:xfrm>
            <a:off x="1620096" y="725638"/>
            <a:ext cx="992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latin typeface="SimHei" panose="02010609060101010101" pitchFamily="49" charset="-122"/>
                <a:ea typeface="SimHei" panose="02010609060101010101" pitchFamily="49" charset="-122"/>
              </a:rPr>
              <a:t>第三章 词法分析</a:t>
            </a:r>
            <a:endParaRPr kumimoji="1" lang="en-US" altLang="zh-CN" sz="5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F3A609-BC69-114B-AE37-6D026F907729}"/>
              </a:ext>
            </a:extLst>
          </p:cNvPr>
          <p:cNvSpPr txBox="1"/>
          <p:nvPr/>
        </p:nvSpPr>
        <p:spPr>
          <a:xfrm>
            <a:off x="1079499" y="2001257"/>
            <a:ext cx="9622368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11893"/>
              </a:buClr>
              <a:buSzPct val="110000"/>
              <a:buFont typeface="Wingdings" pitchFamily="2" charset="2"/>
              <a:buChar char="n"/>
            </a:pPr>
            <a:r>
              <a:rPr kumimoji="1" lang="zh-CN" altLang="en-US" sz="2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正规</a:t>
            </a:r>
            <a:r>
              <a:rPr kumimoji="1" lang="zh-CN" altLang="en-US" sz="2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表达式</a:t>
            </a:r>
            <a:r>
              <a:rPr lang="zh-CN" altLang="en-US" sz="2800" b="1" dirty="0" smtClean="0">
                <a:solidFill>
                  <a:srgbClr val="CC0066"/>
                </a:solidFill>
                <a:latin typeface="Times New Roman" panose="02020603050405020304" pitchFamily="18" charset="0"/>
              </a:rPr>
              <a:t>（正则表达式）</a:t>
            </a:r>
            <a:endParaRPr kumimoji="1" lang="en-US" altLang="zh-CN" sz="2800" dirty="0" smtClean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37805" y="3199026"/>
            <a:ext cx="6261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宋体" panose="02010600030101010101" pitchFamily="2" charset="-122"/>
              </a:rPr>
              <a:t>正规</a:t>
            </a:r>
            <a:r>
              <a:rPr lang="zh-CN" altLang="en-US" b="1" dirty="0" smtClean="0">
                <a:solidFill>
                  <a:schemeClr val="tx2"/>
                </a:solidFill>
                <a:latin typeface="宋体" panose="02010600030101010101" pitchFamily="2" charset="-122"/>
              </a:rPr>
              <a:t>表达式广泛</a:t>
            </a:r>
            <a:r>
              <a:rPr lang="zh-CN" altLang="en-US" b="1" dirty="0">
                <a:solidFill>
                  <a:schemeClr val="tx2"/>
                </a:solidFill>
                <a:latin typeface="宋体" panose="02010600030101010101" pitchFamily="2" charset="-122"/>
              </a:rPr>
              <a:t>应用于模式识别和文献目录检索等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9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5799C4-724C-4C8A-8B0A-D8189292CF46}" type="slidenum">
              <a:rPr lang="zh-CN" altLang="en-US">
                <a:latin typeface="Arial" panose="020B0604020202020204" pitchFamily="34" charset="0"/>
                <a:ea typeface="黑体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zh-CN">
              <a:latin typeface="Arial" panose="020B0604020202020204" pitchFamily="34" charset="0"/>
              <a:ea typeface="黑体"/>
            </a:endParaRP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1611313" y="9937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19100" indent="-382588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一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为什么要提出正规表达式？</a:t>
            </a:r>
            <a:endParaRPr lang="zh-CN" altLang="en-US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892300" y="3581401"/>
            <a:ext cx="85344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2606A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>
            <a:lvl1pPr marL="233363" indent="-233363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22313" indent="-2730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04888" indent="-255588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279525" indent="-236538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489075" indent="-182563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19462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4034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28606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317875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None/>
            </a:pPr>
            <a:r>
              <a:rPr lang="zh-CN" altLang="en-US" sz="21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你怎样表达</a:t>
            </a:r>
            <a:r>
              <a:rPr lang="en-US" altLang="zh-CN" sz="21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Σ={0, 1}</a:t>
            </a:r>
            <a:r>
              <a:rPr lang="zh-CN" altLang="en-US" sz="21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上的一个语言</a:t>
            </a:r>
            <a:r>
              <a:rPr lang="en-US" altLang="zh-CN" sz="21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L(G)={x | x</a:t>
            </a:r>
            <a:r>
              <a:rPr lang="zh-CN" altLang="en-US" sz="21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以</a:t>
            </a:r>
            <a:r>
              <a:rPr lang="en-US" altLang="zh-CN" sz="21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1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开头后面跟任意个</a:t>
            </a:r>
            <a:r>
              <a:rPr lang="en-US" altLang="zh-CN" sz="21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1} ?</a:t>
            </a:r>
            <a:endParaRPr lang="zh-CN" altLang="en-US" sz="2100" b="1">
              <a:solidFill>
                <a:srgbClr val="D60093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451100" y="1765300"/>
            <a:ext cx="52832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D60093"/>
                </a:solidFill>
                <a:latin typeface="Times New Roman" panose="02020603050405020304" pitchFamily="18" charset="0"/>
              </a:rPr>
              <a:t>你怎样表达“</a:t>
            </a:r>
            <a:r>
              <a:rPr lang="en-US" altLang="zh-CN" sz="2000" b="1">
                <a:solidFill>
                  <a:srgbClr val="D60093"/>
                </a:solidFill>
                <a:latin typeface="Times New Roman" panose="02020603050405020304" pitchFamily="18" charset="0"/>
              </a:rPr>
              <a:t>20”</a:t>
            </a:r>
            <a:r>
              <a:rPr lang="zh-CN" altLang="en-US" sz="2000" b="1">
                <a:solidFill>
                  <a:srgbClr val="D60093"/>
                </a:solidFill>
                <a:latin typeface="Times New Roman" panose="02020603050405020304" pitchFamily="18" charset="0"/>
              </a:rPr>
              <a:t>这个数字？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●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直接写“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20”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●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或者用“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4×5”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来表达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● 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甚至可以用“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0+1+2+3+4+9+9-8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”来表示</a:t>
            </a: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7962900" y="2184400"/>
            <a:ext cx="2171700" cy="990600"/>
          </a:xfrm>
          <a:prstGeom prst="ellipse">
            <a:avLst/>
          </a:prstGeom>
          <a:noFill/>
          <a:ln w="25400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D60093"/>
                </a:solidFill>
              </a:rPr>
              <a:t>这些都是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D60093"/>
                </a:solidFill>
              </a:rPr>
              <a:t>“表达式”</a:t>
            </a:r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7277100" y="2311400"/>
            <a:ext cx="431800" cy="812800"/>
          </a:xfrm>
          <a:prstGeom prst="rightBrace">
            <a:avLst>
              <a:gd name="adj1" fmla="val 15686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854201" y="4102100"/>
            <a:ext cx="749617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●</a:t>
            </a: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枚举法：      </a:t>
            </a: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L(G)={0, 01, 011, 0111</a:t>
            </a: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}</a:t>
            </a:r>
          </a:p>
          <a:p>
            <a:pPr algn="just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●</a:t>
            </a: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文法生成法    </a:t>
            </a: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Z::=0 | Z1</a:t>
            </a:r>
          </a:p>
          <a:p>
            <a:pPr algn="just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</a:rPr>
              <a:t>●</a:t>
            </a: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自动机识别法：可以构造一个</a:t>
            </a:r>
            <a:r>
              <a:rPr lang="en-US" altLang="zh-CN" sz="21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DFA</a:t>
            </a: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来识别该语言</a:t>
            </a:r>
          </a:p>
          <a:p>
            <a:pPr algn="just" fontAlgn="base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rgbClr val="D60093"/>
                </a:solidFill>
                <a:latin typeface="Times New Roman" panose="02020603050405020304" pitchFamily="18" charset="0"/>
              </a:rPr>
              <a:t>●</a:t>
            </a:r>
            <a:r>
              <a:rPr lang="en-US" altLang="zh-CN" b="1">
                <a:solidFill>
                  <a:srgbClr val="D60093"/>
                </a:solidFill>
              </a:rPr>
              <a:t> </a:t>
            </a:r>
            <a:r>
              <a:rPr lang="zh-CN" altLang="en-US" sz="21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正规表达式：</a:t>
            </a: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0(1)</a:t>
            </a:r>
            <a:r>
              <a:rPr lang="en-US" altLang="zh-CN" sz="2400" b="1" baseline="30000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endParaRPr lang="zh-CN" altLang="en-US" sz="2400" b="1" baseline="30000">
              <a:solidFill>
                <a:srgbClr val="D60093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9473" name="Group 17"/>
          <p:cNvGrpSpPr>
            <a:grpSpLocks/>
          </p:cNvGrpSpPr>
          <p:nvPr/>
        </p:nvGrpSpPr>
        <p:grpSpPr bwMode="auto">
          <a:xfrm>
            <a:off x="8547101" y="4162426"/>
            <a:ext cx="1846263" cy="606425"/>
            <a:chOff x="4424" y="2622"/>
            <a:chExt cx="1163" cy="382"/>
          </a:xfrm>
        </p:grpSpPr>
        <p:sp>
          <p:nvSpPr>
            <p:cNvPr id="17420" name="Oval 8"/>
            <p:cNvSpPr>
              <a:spLocks noChangeArrowheads="1"/>
            </p:cNvSpPr>
            <p:nvPr/>
          </p:nvSpPr>
          <p:spPr bwMode="auto">
            <a:xfrm>
              <a:off x="4424" y="2697"/>
              <a:ext cx="270" cy="26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7421" name="Oval 9"/>
            <p:cNvSpPr>
              <a:spLocks noChangeArrowheads="1"/>
            </p:cNvSpPr>
            <p:nvPr/>
          </p:nvSpPr>
          <p:spPr bwMode="auto">
            <a:xfrm>
              <a:off x="4992" y="2697"/>
              <a:ext cx="270" cy="26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T</a:t>
              </a:r>
            </a:p>
          </p:txBody>
        </p:sp>
        <p:cxnSp>
          <p:nvCxnSpPr>
            <p:cNvPr id="17422" name="AutoShape 10"/>
            <p:cNvCxnSpPr>
              <a:cxnSpLocks noChangeShapeType="1"/>
              <a:stCxn id="17420" idx="6"/>
            </p:cNvCxnSpPr>
            <p:nvPr/>
          </p:nvCxnSpPr>
          <p:spPr bwMode="auto">
            <a:xfrm>
              <a:off x="4702" y="2829"/>
              <a:ext cx="248" cy="2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423" name="Oval 11"/>
            <p:cNvSpPr>
              <a:spLocks noChangeArrowheads="1"/>
            </p:cNvSpPr>
            <p:nvPr/>
          </p:nvSpPr>
          <p:spPr bwMode="auto">
            <a:xfrm>
              <a:off x="4945" y="2645"/>
              <a:ext cx="367" cy="35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7424" name="AutoShape 12"/>
            <p:cNvCxnSpPr>
              <a:cxnSpLocks noChangeShapeType="1"/>
              <a:stCxn id="17423" idx="7"/>
              <a:endCxn id="17423" idx="6"/>
            </p:cNvCxnSpPr>
            <p:nvPr/>
          </p:nvCxnSpPr>
          <p:spPr bwMode="auto">
            <a:xfrm rot="5400000" flipV="1">
              <a:off x="5221" y="2727"/>
              <a:ext cx="135" cy="62"/>
            </a:xfrm>
            <a:prstGeom prst="curvedConnector4">
              <a:avLst>
                <a:gd name="adj1" fmla="val -66671"/>
                <a:gd name="adj2" fmla="val 319356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425" name="Text Box 13"/>
            <p:cNvSpPr txBox="1">
              <a:spLocks noChangeArrowheads="1"/>
            </p:cNvSpPr>
            <p:nvPr/>
          </p:nvSpPr>
          <p:spPr bwMode="auto">
            <a:xfrm>
              <a:off x="5414" y="2666"/>
              <a:ext cx="17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426" name="Text Box 14"/>
            <p:cNvSpPr txBox="1">
              <a:spLocks noChangeArrowheads="1"/>
            </p:cNvSpPr>
            <p:nvPr/>
          </p:nvSpPr>
          <p:spPr bwMode="auto">
            <a:xfrm>
              <a:off x="4698" y="262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9471" name="Text Box 15"/>
          <p:cNvSpPr txBox="1">
            <a:spLocks noChangeArrowheads="1"/>
          </p:cNvSpPr>
          <p:nvPr/>
        </p:nvSpPr>
        <p:spPr bwMode="auto">
          <a:xfrm>
            <a:off x="8537576" y="5013326"/>
            <a:ext cx="1635125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(S,0)=T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b="1">
                <a:solidFill>
                  <a:srgbClr val="000000"/>
                </a:solidFill>
                <a:latin typeface="Times New Roman" panose="02020603050405020304" pitchFamily="18" charset="0"/>
              </a:rPr>
              <a:t>M (T,1)=T</a:t>
            </a:r>
          </a:p>
        </p:txBody>
      </p:sp>
      <p:sp>
        <p:nvSpPr>
          <p:cNvPr id="17419" name="Rectangle 16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3400" b="1" dirty="0" smtClean="0">
                <a:solidFill>
                  <a:srgbClr val="0F55C7"/>
                </a:solidFill>
                <a:latin typeface="Times New Roman" panose="02020603050405020304" pitchFamily="18" charset="0"/>
              </a:rPr>
              <a:t>正规</a:t>
            </a:r>
            <a:r>
              <a:rPr lang="zh-CN" altLang="en-US" sz="3400" b="1" dirty="0">
                <a:solidFill>
                  <a:srgbClr val="0F55C7"/>
                </a:solidFill>
                <a:latin typeface="Times New Roman" panose="02020603050405020304" pitchFamily="18" charset="0"/>
              </a:rPr>
              <a:t>表达式的定义</a:t>
            </a:r>
          </a:p>
        </p:txBody>
      </p:sp>
    </p:spTree>
    <p:extLst>
      <p:ext uri="{BB962C8B-B14F-4D97-AF65-F5344CB8AC3E}">
        <p14:creationId xmlns:p14="http://schemas.microsoft.com/office/powerpoint/2010/main" val="2564786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9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1" grpId="0" animBg="1" autoUpdateAnimBg="0"/>
      <p:bldP spid="1947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517721-2C50-41B0-B785-BC7B70FB2717}" type="slidenum">
              <a:rPr lang="zh-CN" altLang="en-US">
                <a:latin typeface="Arial" panose="020B0604020202020204" pitchFamily="34" charset="0"/>
                <a:ea typeface="黑体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>
              <a:latin typeface="Arial" panose="020B0604020202020204" pitchFamily="34" charset="0"/>
              <a:ea typeface="黑体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701800" y="1484950"/>
            <a:ext cx="8642350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20000"/>
              </a:spcAft>
              <a:buSzPct val="80000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用来表示字母表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上字符串集合</a:t>
            </a:r>
            <a:r>
              <a:rPr lang="zh-CN" altLang="en-US" sz="2000" b="1" baseline="300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某些子集，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经过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（或）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（连接）、*（闭包）以及决定运算顺序的括号组合成一个有意义的集合运算式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称为正规表达式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01813" y="2786063"/>
            <a:ext cx="8169501" cy="42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SzPct val="80000"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正规表达式的值（运算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结果，即</a:t>
            </a:r>
            <a:r>
              <a:rPr lang="zh-CN" altLang="en-US" sz="2000" b="1" dirty="0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所表示的</a:t>
            </a:r>
            <a:r>
              <a:rPr lang="zh-CN" altLang="en-US" sz="2000" b="1" dirty="0" smtClean="0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语言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称为正规集。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4384675" y="3260725"/>
            <a:ext cx="6960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0(1)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  <a:endParaRPr lang="zh-CN" altLang="en-US" sz="20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4918075" y="3257551"/>
            <a:ext cx="25606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 = {0, 01, 011, 0111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}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3619501" y="3944938"/>
            <a:ext cx="1666875" cy="442912"/>
          </a:xfrm>
          <a:prstGeom prst="ellipse">
            <a:avLst/>
          </a:prstGeom>
          <a:noFill/>
          <a:ln w="25400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正规表达式</a:t>
            </a:r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6162676" y="3941763"/>
            <a:ext cx="1666875" cy="442912"/>
          </a:xfrm>
          <a:prstGeom prst="ellipse">
            <a:avLst/>
          </a:prstGeom>
          <a:noFill/>
          <a:ln w="25400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正规集</a:t>
            </a:r>
            <a:endParaRPr lang="zh-CN" altLang="en-US" b="1" dirty="0">
              <a:solidFill>
                <a:srgbClr val="D60093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4343401" y="3665538"/>
            <a:ext cx="695325" cy="0"/>
          </a:xfrm>
          <a:prstGeom prst="line">
            <a:avLst/>
          </a:prstGeom>
          <a:noFill/>
          <a:ln w="25400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5337175" y="3667125"/>
            <a:ext cx="2020888" cy="0"/>
          </a:xfrm>
          <a:prstGeom prst="line">
            <a:avLst/>
          </a:prstGeom>
          <a:noFill/>
          <a:ln w="25400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 flipV="1">
            <a:off x="4449764" y="3673475"/>
            <a:ext cx="236537" cy="266700"/>
          </a:xfrm>
          <a:prstGeom prst="line">
            <a:avLst/>
          </a:prstGeom>
          <a:noFill/>
          <a:ln w="25400">
            <a:solidFill>
              <a:srgbClr val="D60093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 flipH="1" flipV="1">
            <a:off x="6783389" y="3670301"/>
            <a:ext cx="236537" cy="265113"/>
          </a:xfrm>
          <a:prstGeom prst="line">
            <a:avLst/>
          </a:prstGeom>
          <a:noFill/>
          <a:ln w="25400">
            <a:solidFill>
              <a:srgbClr val="D60093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1811338" y="4400551"/>
            <a:ext cx="32242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再举一例 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(a|b)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(aa|bb)(a|b)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*</a:t>
            </a:r>
            <a:endParaRPr lang="zh-CN" altLang="en-US" sz="20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3748089" y="4718051"/>
            <a:ext cx="3836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= {aa, bb, aaa, abb, aab, bbb, …}</a:t>
            </a:r>
            <a:endParaRPr lang="zh-CN" altLang="en-US" sz="20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1801813" y="5216526"/>
            <a:ext cx="4608512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以若干个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或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的任意组合开头和结尾，中间有且仅有一个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aa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或一个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</a:rPr>
              <a:t>bb</a:t>
            </a:r>
            <a:endParaRPr lang="en-US" altLang="zh-CN" sz="2000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18" name="Text Box 38"/>
          <p:cNvSpPr txBox="1">
            <a:spLocks noChangeArrowheads="1"/>
          </p:cNvSpPr>
          <p:nvPr/>
        </p:nvSpPr>
        <p:spPr bwMode="auto">
          <a:xfrm>
            <a:off x="6311900" y="5126039"/>
            <a:ext cx="787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200" b="1" i="1">
                <a:solidFill>
                  <a:srgbClr val="D6009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18450" name="Rectangle 40"/>
          <p:cNvSpPr>
            <a:spLocks noChangeArrowheads="1"/>
          </p:cNvSpPr>
          <p:nvPr/>
        </p:nvSpPr>
        <p:spPr bwMode="auto">
          <a:xfrm>
            <a:off x="1611313" y="993775"/>
            <a:ext cx="8839200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二、正规表达式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的非形式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定义</a:t>
            </a: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51" name="Rectangle 41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3400" b="1" dirty="0" smtClean="0">
                <a:solidFill>
                  <a:srgbClr val="0F55C7"/>
                </a:solidFill>
                <a:latin typeface="Times New Roman" panose="02020603050405020304" pitchFamily="18" charset="0"/>
              </a:rPr>
              <a:t>正规</a:t>
            </a:r>
            <a:r>
              <a:rPr lang="zh-CN" altLang="en-US" sz="3400" b="1" dirty="0">
                <a:solidFill>
                  <a:srgbClr val="0F55C7"/>
                </a:solidFill>
                <a:latin typeface="Times New Roman" panose="02020603050405020304" pitchFamily="18" charset="0"/>
              </a:rPr>
              <a:t>表达式的定义</a:t>
            </a: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7777956" y="2289176"/>
            <a:ext cx="4033837" cy="457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运算优先级：*</a:t>
            </a:r>
            <a:r>
              <a:rPr lang="en-US" altLang="zh-CN" sz="2400" b="1" dirty="0"/>
              <a:t>, 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•, |</a:t>
            </a:r>
          </a:p>
        </p:txBody>
      </p:sp>
      <p:grpSp>
        <p:nvGrpSpPr>
          <p:cNvPr id="42" name="Group 50"/>
          <p:cNvGrpSpPr>
            <a:grpSpLocks/>
          </p:cNvGrpSpPr>
          <p:nvPr/>
        </p:nvGrpSpPr>
        <p:grpSpPr bwMode="auto">
          <a:xfrm>
            <a:off x="6941935" y="4857056"/>
            <a:ext cx="3457575" cy="1782762"/>
            <a:chOff x="3580" y="267"/>
            <a:chExt cx="2178" cy="1123"/>
          </a:xfrm>
        </p:grpSpPr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5138" y="679"/>
              <a:ext cx="292" cy="29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01189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3580" y="721"/>
              <a:ext cx="210" cy="21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dirty="0" smtClean="0">
                  <a:solidFill>
                    <a:srgbClr val="011893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4334" y="344"/>
              <a:ext cx="210" cy="20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dirty="0" smtClean="0">
                  <a:solidFill>
                    <a:srgbClr val="011893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4334" y="1057"/>
              <a:ext cx="210" cy="20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 dirty="0" smtClean="0">
                  <a:solidFill>
                    <a:srgbClr val="011893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i="1" dirty="0">
                <a:solidFill>
                  <a:srgbClr val="0118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5179" y="720"/>
              <a:ext cx="210" cy="21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dirty="0" smtClean="0">
                  <a:solidFill>
                    <a:srgbClr val="011893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solidFill>
                  <a:srgbClr val="01189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未知"/>
            <p:cNvSpPr>
              <a:spLocks/>
            </p:cNvSpPr>
            <p:nvPr/>
          </p:nvSpPr>
          <p:spPr bwMode="auto">
            <a:xfrm>
              <a:off x="3706" y="421"/>
              <a:ext cx="628" cy="300"/>
            </a:xfrm>
            <a:custGeom>
              <a:avLst/>
              <a:gdLst>
                <a:gd name="T0" fmla="*/ 0 w 680"/>
                <a:gd name="T1" fmla="*/ 277 h 325"/>
                <a:gd name="T2" fmla="*/ 194 w 680"/>
                <a:gd name="T3" fmla="*/ 45 h 325"/>
                <a:gd name="T4" fmla="*/ 580 w 680"/>
                <a:gd name="T5" fmla="*/ 6 h 3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0" h="325">
                  <a:moveTo>
                    <a:pt x="0" y="325"/>
                  </a:moveTo>
                  <a:cubicBezTo>
                    <a:pt x="57" y="215"/>
                    <a:pt x="114" y="106"/>
                    <a:pt x="227" y="53"/>
                  </a:cubicBezTo>
                  <a:cubicBezTo>
                    <a:pt x="340" y="0"/>
                    <a:pt x="510" y="3"/>
                    <a:pt x="680" y="7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49" name="未知"/>
            <p:cNvSpPr>
              <a:spLocks/>
            </p:cNvSpPr>
            <p:nvPr/>
          </p:nvSpPr>
          <p:spPr bwMode="auto">
            <a:xfrm flipV="1">
              <a:off x="3706" y="937"/>
              <a:ext cx="628" cy="245"/>
            </a:xfrm>
            <a:custGeom>
              <a:avLst/>
              <a:gdLst>
                <a:gd name="T0" fmla="*/ 0 w 680"/>
                <a:gd name="T1" fmla="*/ 185 h 325"/>
                <a:gd name="T2" fmla="*/ 194 w 680"/>
                <a:gd name="T3" fmla="*/ 30 h 325"/>
                <a:gd name="T4" fmla="*/ 580 w 680"/>
                <a:gd name="T5" fmla="*/ 4 h 3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80" h="325">
                  <a:moveTo>
                    <a:pt x="0" y="325"/>
                  </a:moveTo>
                  <a:cubicBezTo>
                    <a:pt x="57" y="215"/>
                    <a:pt x="114" y="106"/>
                    <a:pt x="227" y="53"/>
                  </a:cubicBezTo>
                  <a:cubicBezTo>
                    <a:pt x="340" y="0"/>
                    <a:pt x="510" y="3"/>
                    <a:pt x="680" y="7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50" name="未知"/>
            <p:cNvSpPr>
              <a:spLocks/>
            </p:cNvSpPr>
            <p:nvPr/>
          </p:nvSpPr>
          <p:spPr bwMode="auto">
            <a:xfrm>
              <a:off x="4544" y="393"/>
              <a:ext cx="636" cy="327"/>
            </a:xfrm>
            <a:custGeom>
              <a:avLst/>
              <a:gdLst>
                <a:gd name="T0" fmla="*/ 0 w 817"/>
                <a:gd name="T1" fmla="*/ 58 h 265"/>
                <a:gd name="T2" fmla="*/ 275 w 817"/>
                <a:gd name="T3" fmla="*/ 58 h 265"/>
                <a:gd name="T4" fmla="*/ 495 w 817"/>
                <a:gd name="T5" fmla="*/ 404 h 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7" h="265">
                  <a:moveTo>
                    <a:pt x="0" y="38"/>
                  </a:moveTo>
                  <a:cubicBezTo>
                    <a:pt x="159" y="19"/>
                    <a:pt x="318" y="0"/>
                    <a:pt x="454" y="38"/>
                  </a:cubicBezTo>
                  <a:cubicBezTo>
                    <a:pt x="590" y="76"/>
                    <a:pt x="703" y="170"/>
                    <a:pt x="817" y="265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51" name="Text Box 18"/>
            <p:cNvSpPr txBox="1">
              <a:spLocks noChangeArrowheads="1"/>
            </p:cNvSpPr>
            <p:nvPr/>
          </p:nvSpPr>
          <p:spPr bwMode="auto">
            <a:xfrm>
              <a:off x="3794" y="267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2" name="Text Box 19"/>
            <p:cNvSpPr txBox="1">
              <a:spLocks noChangeArrowheads="1"/>
            </p:cNvSpPr>
            <p:nvPr/>
          </p:nvSpPr>
          <p:spPr bwMode="auto">
            <a:xfrm>
              <a:off x="3956" y="1139"/>
              <a:ext cx="25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3" name="Text Box 20"/>
            <p:cNvSpPr txBox="1">
              <a:spLocks noChangeArrowheads="1"/>
            </p:cNvSpPr>
            <p:nvPr/>
          </p:nvSpPr>
          <p:spPr bwMode="auto">
            <a:xfrm>
              <a:off x="4945" y="300"/>
              <a:ext cx="25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4879" y="1140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5" name="Text Box 23"/>
            <p:cNvSpPr txBox="1">
              <a:spLocks noChangeArrowheads="1"/>
            </p:cNvSpPr>
            <p:nvPr/>
          </p:nvSpPr>
          <p:spPr bwMode="auto">
            <a:xfrm>
              <a:off x="5338" y="1053"/>
              <a:ext cx="4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a,b</a:t>
              </a:r>
            </a:p>
          </p:txBody>
        </p:sp>
        <p:sp>
          <p:nvSpPr>
            <p:cNvPr id="56" name="未知"/>
            <p:cNvSpPr>
              <a:spLocks/>
            </p:cNvSpPr>
            <p:nvPr/>
          </p:nvSpPr>
          <p:spPr bwMode="auto">
            <a:xfrm flipV="1">
              <a:off x="4550" y="930"/>
              <a:ext cx="637" cy="251"/>
            </a:xfrm>
            <a:custGeom>
              <a:avLst/>
              <a:gdLst>
                <a:gd name="T0" fmla="*/ 0 w 817"/>
                <a:gd name="T1" fmla="*/ 34 h 265"/>
                <a:gd name="T2" fmla="*/ 276 w 817"/>
                <a:gd name="T3" fmla="*/ 34 h 265"/>
                <a:gd name="T4" fmla="*/ 497 w 817"/>
                <a:gd name="T5" fmla="*/ 238 h 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7" h="265">
                  <a:moveTo>
                    <a:pt x="0" y="38"/>
                  </a:moveTo>
                  <a:cubicBezTo>
                    <a:pt x="159" y="19"/>
                    <a:pt x="318" y="0"/>
                    <a:pt x="454" y="38"/>
                  </a:cubicBezTo>
                  <a:cubicBezTo>
                    <a:pt x="590" y="76"/>
                    <a:pt x="703" y="170"/>
                    <a:pt x="817" y="265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57" name="未知"/>
            <p:cNvSpPr>
              <a:spLocks/>
            </p:cNvSpPr>
            <p:nvPr/>
          </p:nvSpPr>
          <p:spPr bwMode="auto">
            <a:xfrm>
              <a:off x="4299" y="553"/>
              <a:ext cx="84" cy="502"/>
            </a:xfrm>
            <a:custGeom>
              <a:avLst/>
              <a:gdLst>
                <a:gd name="T0" fmla="*/ 78 w 91"/>
                <a:gd name="T1" fmla="*/ 0 h 544"/>
                <a:gd name="T2" fmla="*/ 0 w 91"/>
                <a:gd name="T3" fmla="*/ 270 h 544"/>
                <a:gd name="T4" fmla="*/ 78 w 91"/>
                <a:gd name="T5" fmla="*/ 463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544">
                  <a:moveTo>
                    <a:pt x="91" y="0"/>
                  </a:moveTo>
                  <a:cubicBezTo>
                    <a:pt x="45" y="113"/>
                    <a:pt x="0" y="226"/>
                    <a:pt x="0" y="317"/>
                  </a:cubicBezTo>
                  <a:cubicBezTo>
                    <a:pt x="0" y="408"/>
                    <a:pt x="45" y="476"/>
                    <a:pt x="91" y="544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58" name="未知"/>
            <p:cNvSpPr>
              <a:spLocks/>
            </p:cNvSpPr>
            <p:nvPr/>
          </p:nvSpPr>
          <p:spPr bwMode="auto">
            <a:xfrm flipH="1" flipV="1">
              <a:off x="4467" y="553"/>
              <a:ext cx="126" cy="502"/>
            </a:xfrm>
            <a:custGeom>
              <a:avLst/>
              <a:gdLst>
                <a:gd name="T0" fmla="*/ 174 w 91"/>
                <a:gd name="T1" fmla="*/ 0 h 544"/>
                <a:gd name="T2" fmla="*/ 0 w 91"/>
                <a:gd name="T3" fmla="*/ 270 h 544"/>
                <a:gd name="T4" fmla="*/ 174 w 91"/>
                <a:gd name="T5" fmla="*/ 463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544">
                  <a:moveTo>
                    <a:pt x="91" y="0"/>
                  </a:moveTo>
                  <a:cubicBezTo>
                    <a:pt x="45" y="113"/>
                    <a:pt x="0" y="226"/>
                    <a:pt x="0" y="317"/>
                  </a:cubicBezTo>
                  <a:cubicBezTo>
                    <a:pt x="0" y="408"/>
                    <a:pt x="45" y="476"/>
                    <a:pt x="91" y="544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11893"/>
                </a:solidFill>
              </a:endParaRPr>
            </a:p>
          </p:txBody>
        </p:sp>
        <p:sp>
          <p:nvSpPr>
            <p:cNvPr id="59" name="Text Box 27"/>
            <p:cNvSpPr txBox="1">
              <a:spLocks noChangeArrowheads="1"/>
            </p:cNvSpPr>
            <p:nvPr/>
          </p:nvSpPr>
          <p:spPr bwMode="auto">
            <a:xfrm>
              <a:off x="4598" y="729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0" name="Text Box 28"/>
            <p:cNvSpPr txBox="1">
              <a:spLocks noChangeArrowheads="1"/>
            </p:cNvSpPr>
            <p:nvPr/>
          </p:nvSpPr>
          <p:spPr bwMode="auto">
            <a:xfrm>
              <a:off x="4070" y="634"/>
              <a:ext cx="2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2000" b="1" i="1">
                  <a:solidFill>
                    <a:srgbClr val="011893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61" name="AutoShape 29"/>
            <p:cNvCxnSpPr>
              <a:cxnSpLocks noChangeShapeType="1"/>
              <a:stCxn id="43" idx="7"/>
              <a:endCxn id="43" idx="5"/>
            </p:cNvCxnSpPr>
            <p:nvPr/>
          </p:nvCxnSpPr>
          <p:spPr bwMode="auto">
            <a:xfrm rot="5400000" flipV="1">
              <a:off x="5276" y="825"/>
              <a:ext cx="223" cy="1"/>
            </a:xfrm>
            <a:prstGeom prst="curvedConnector5">
              <a:avLst>
                <a:gd name="adj1" fmla="val -51125"/>
                <a:gd name="adj2" fmla="val 21800000"/>
                <a:gd name="adj3" fmla="val 151120"/>
              </a:avLst>
            </a:prstGeom>
            <a:noFill/>
            <a:ln w="2540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2" name="AutoShape 37"/>
          <p:cNvSpPr>
            <a:spLocks noChangeArrowheads="1"/>
          </p:cNvSpPr>
          <p:nvPr/>
        </p:nvSpPr>
        <p:spPr bwMode="auto">
          <a:xfrm>
            <a:off x="6022975" y="5693668"/>
            <a:ext cx="723900" cy="431800"/>
          </a:xfrm>
          <a:prstGeom prst="rightArrow">
            <a:avLst>
              <a:gd name="adj1" fmla="val 50000"/>
              <a:gd name="adj2" fmla="val 41912"/>
            </a:avLst>
          </a:prstGeom>
          <a:solidFill>
            <a:srgbClr val="D60093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8106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utoUpdateAnimBg="0"/>
      <p:bldP spid="20485" grpId="0" autoUpdateAnimBg="0"/>
      <p:bldP spid="20486" grpId="0" autoUpdateAnimBg="0"/>
      <p:bldP spid="20487" grpId="0" autoUpdateAnimBg="0"/>
      <p:bldP spid="20488" grpId="0" animBg="1" autoUpdateAnimBg="0"/>
      <p:bldP spid="20489" grpId="0" animBg="1" autoUpdateAnimBg="0"/>
      <p:bldP spid="20494" grpId="0" autoUpdateAnimBg="0"/>
      <p:bldP spid="20495" grpId="0" autoUpdateAnimBg="0"/>
      <p:bldP spid="20496" grpId="0" autoUpdateAnimBg="0"/>
      <p:bldP spid="20518" grpId="0" autoUpdateAnimBg="0"/>
      <p:bldP spid="41" grpId="0" animBg="1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D92013-B333-4002-9960-3FA28D12942C}" type="slidenum">
              <a:rPr lang="zh-CN" altLang="en-US">
                <a:latin typeface="Arial" panose="020B0604020202020204" pitchFamily="34" charset="0"/>
                <a:ea typeface="黑体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zh-CN">
              <a:latin typeface="Arial" panose="020B0604020202020204" pitchFamily="34" charset="0"/>
              <a:ea typeface="黑体"/>
            </a:endParaRP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752600" y="2209800"/>
            <a:ext cx="8940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371600" indent="-4572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7526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2098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 eaLnBrk="0" fontAlgn="base" hangingPunct="0">
              <a:lnSpc>
                <a:spcPct val="14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令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Σ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为有穷字母表，则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Σ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上的正规式和正规集可递归定义如下：</a:t>
            </a:r>
          </a:p>
          <a:p>
            <a:pPr algn="just" eaLnBrk="0" fontAlgn="base" hangingPunct="0">
              <a:lnSpc>
                <a:spcPct val="14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是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Σ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上的正规式，则它们相应正规集分别为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</a:t>
            </a:r>
            <a:r>
              <a:rPr lang="el-GR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ε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}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；</a:t>
            </a:r>
          </a:p>
          <a:p>
            <a:pPr algn="just" eaLnBrk="0" fontAlgn="base" hangingPunct="0">
              <a:lnSpc>
                <a:spcPct val="14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）对于每一</a:t>
            </a:r>
            <a:r>
              <a:rPr lang="en-US" altLang="zh-CN" sz="21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a∈Σ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是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Σ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上一个正规式，则它所表示相应正规集为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 a }</a:t>
            </a:r>
            <a:endParaRPr lang="zh-CN" altLang="en-US" sz="21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 eaLnBrk="0" fontAlgn="base" hangingPunct="0">
              <a:lnSpc>
                <a:spcPct val="14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）如果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是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Σ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上的正规式，相应正规集分别记为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和Ｌ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，则</a:t>
            </a:r>
          </a:p>
          <a:p>
            <a:pPr algn="just" eaLnBrk="0" fontAlgn="base" hangingPunct="0">
              <a:lnSpc>
                <a:spcPct val="14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（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 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是正规式，其相应的正规集为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L((e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))=L(e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</a:p>
          <a:p>
            <a:pPr algn="just" eaLnBrk="0" fontAlgn="base" hangingPunct="0">
              <a:lnSpc>
                <a:spcPct val="14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（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 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 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 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是正规式，其相应正规集为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 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 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L(e1) ∪L(e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</a:p>
          <a:p>
            <a:pPr algn="just" eaLnBrk="0" fontAlgn="base" hangingPunct="0">
              <a:lnSpc>
                <a:spcPct val="14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（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 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·e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是正规式，其相应正规集为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·e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Ｌ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endParaRPr lang="zh-CN" altLang="en-US" sz="21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algn="just" eaLnBrk="0" fontAlgn="base" hangingPunct="0">
              <a:lnSpc>
                <a:spcPct val="14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（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4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 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1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是正规式，其相应正规集为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L((e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1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(L(e</a:t>
            </a:r>
            <a:r>
              <a:rPr lang="en-US" altLang="zh-CN" sz="21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1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))</a:t>
            </a:r>
            <a:r>
              <a:rPr lang="en-US" altLang="zh-CN" sz="21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zh-CN" altLang="en-US" sz="2100" b="1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1611313" y="993775"/>
            <a:ext cx="8839200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三、正规表达式的递归定义</a:t>
            </a:r>
            <a:endParaRPr lang="en-US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3400" b="1" dirty="0" smtClean="0">
                <a:solidFill>
                  <a:srgbClr val="0F55C7"/>
                </a:solidFill>
                <a:latin typeface="Times New Roman" panose="02020603050405020304" pitchFamily="18" charset="0"/>
              </a:rPr>
              <a:t>正规</a:t>
            </a:r>
            <a:r>
              <a:rPr lang="zh-CN" altLang="en-US" sz="3400" b="1" dirty="0">
                <a:solidFill>
                  <a:srgbClr val="0F55C7"/>
                </a:solidFill>
                <a:latin typeface="Times New Roman" panose="02020603050405020304" pitchFamily="18" charset="0"/>
              </a:rPr>
              <a:t>表达式的定义</a:t>
            </a:r>
          </a:p>
        </p:txBody>
      </p:sp>
    </p:spTree>
    <p:extLst>
      <p:ext uri="{BB962C8B-B14F-4D97-AF65-F5344CB8AC3E}">
        <p14:creationId xmlns:p14="http://schemas.microsoft.com/office/powerpoint/2010/main" val="637461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982145-50D3-451A-88CE-2DCB9D5EE693}" type="slidenum">
              <a:rPr lang="zh-CN" altLang="en-US">
                <a:latin typeface="Arial" panose="020B0604020202020204" pitchFamily="34" charset="0"/>
                <a:ea typeface="黑体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zh-CN">
              <a:latin typeface="Arial" panose="020B0604020202020204" pitchFamily="34" charset="0"/>
              <a:ea typeface="黑体"/>
            </a:endParaRP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1724026" y="1916113"/>
            <a:ext cx="89439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371600" indent="-4572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7526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2098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： </a:t>
            </a: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设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Σ= {a, b}</a:t>
            </a: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，下列各式：</a:t>
            </a: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ba</a:t>
            </a:r>
            <a:r>
              <a:rPr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a | ba</a:t>
            </a:r>
            <a:r>
              <a:rPr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aa | bb |</a:t>
            </a: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ab | ba   </a:t>
            </a: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a(a |</a:t>
            </a:r>
            <a:r>
              <a:rPr lang="zh-CN" altLang="en-US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b)</a:t>
            </a:r>
            <a:r>
              <a:rPr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(a | b)</a:t>
            </a:r>
            <a:r>
              <a:rPr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(aa | bb)(a | b)</a:t>
            </a:r>
            <a:r>
              <a:rPr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(a | b)(a | b)(a | b)(a | b)</a:t>
            </a:r>
            <a:r>
              <a:rPr lang="en-US" altLang="zh-CN" sz="18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endParaRPr lang="en-US" altLang="zh-CN" sz="8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均是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Σ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上正规式，则它们相应的正规集分别是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——</a:t>
            </a: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L(a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(L(a))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{a}</a:t>
            </a:r>
            <a:r>
              <a:rPr lang="zh-CN" altLang="en-US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{ε, a, aa, aaa, …}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</a:t>
            </a: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L(ba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L(b)L(a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)={ b, ba, baa, … }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</a:t>
            </a: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L(a | ba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L(a)∪L(ba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 a, b, ba, baa, …}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</a:t>
            </a: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L(aa | bb | ab | ba) = L(aa)∪L(bb)∪L(ab)∪L(ba)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{aa, bb, ab, ba}</a:t>
            </a: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L(a(a | b)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L(a)(L(a)∪L(b))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{a}{a, b}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</a:t>
            </a: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L((a | b)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(aa | bb)(a | b)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{a, b}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{aa, bb}{a, b}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</a:t>
            </a: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L((a | b)(a | b)(a | b)(a | b)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 =L(a | b)L(a | b)L(a | b)L((a | b)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  <a:p>
            <a:pPr eaLnBrk="0" fontAlgn="base" hangingPunct="0"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                                    ={a, b}{a, b}{a, b}{a, b}</a:t>
            </a:r>
            <a:r>
              <a:rPr lang="en-US" altLang="zh-CN" sz="20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18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</a:p>
        </p:txBody>
      </p:sp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1611313" y="993775"/>
            <a:ext cx="8839200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三、正规表达式的递归定义</a:t>
            </a:r>
            <a:endParaRPr lang="en-US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3400" b="1" dirty="0" smtClean="0">
                <a:solidFill>
                  <a:srgbClr val="0F55C7"/>
                </a:solidFill>
                <a:latin typeface="Times New Roman" panose="02020603050405020304" pitchFamily="18" charset="0"/>
              </a:rPr>
              <a:t>正规</a:t>
            </a:r>
            <a:r>
              <a:rPr lang="zh-CN" altLang="en-US" sz="3400" b="1" dirty="0">
                <a:solidFill>
                  <a:srgbClr val="0F55C7"/>
                </a:solidFill>
                <a:latin typeface="Times New Roman" panose="02020603050405020304" pitchFamily="18" charset="0"/>
              </a:rPr>
              <a:t>表达式的定义</a:t>
            </a:r>
          </a:p>
        </p:txBody>
      </p:sp>
    </p:spTree>
    <p:extLst>
      <p:ext uri="{BB962C8B-B14F-4D97-AF65-F5344CB8AC3E}">
        <p14:creationId xmlns:p14="http://schemas.microsoft.com/office/powerpoint/2010/main" val="561316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45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03EC13-90B7-46CE-B646-60ACC76E193C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1" y="549275"/>
            <a:ext cx="8181975" cy="922338"/>
          </a:xfrm>
        </p:spPr>
        <p:txBody>
          <a:bodyPr/>
          <a:lstStyle/>
          <a:p>
            <a:r>
              <a:rPr lang="en-US" altLang="zh-CN" sz="3200"/>
              <a:t/>
            </a:r>
            <a:br>
              <a:rPr lang="en-US" altLang="zh-CN" sz="3200"/>
            </a:br>
            <a:endParaRPr lang="en-US" altLang="zh-CN" sz="2000" b="1"/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271464"/>
            <a:ext cx="8077200" cy="7191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endParaRPr lang="en-US" altLang="zh-CN" sz="2000" b="1" dirty="0"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zh-CN" altLang="en-US" b="1" dirty="0">
              <a:solidFill>
                <a:srgbClr val="FFC000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400" b="1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364549" name="Rectangle 5"/>
          <p:cNvSpPr>
            <a:spLocks noChangeArrowheads="1"/>
          </p:cNvSpPr>
          <p:nvPr/>
        </p:nvSpPr>
        <p:spPr bwMode="auto">
          <a:xfrm>
            <a:off x="1724024" y="398318"/>
            <a:ext cx="80772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954F72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例如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e1=b(ab)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,e2=(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954F72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求解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L(e1)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L(e2)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17542" y="2313091"/>
            <a:ext cx="807720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954F72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L(e1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)=L(b(ab)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)=L(b)(L(ab))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={b}{ab}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={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b,bab,babab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}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954F72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L(e2)=L((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b)=(L(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))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L(b)={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}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*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{b}={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b,bab,babab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}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954F72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所以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954F72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e1=e2,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它们所表示的正规集都是以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开头其后跟零个或任意多个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所组成的。即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L={b(ab)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|n0}</a:t>
            </a:r>
          </a:p>
        </p:txBody>
      </p:sp>
    </p:spTree>
    <p:extLst>
      <p:ext uri="{BB962C8B-B14F-4D97-AF65-F5344CB8AC3E}">
        <p14:creationId xmlns:p14="http://schemas.microsoft.com/office/powerpoint/2010/main" val="13087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5C2589-68EC-44FA-AAAE-33D41230F4FC}" type="slidenum">
              <a:rPr lang="zh-CN" altLang="en-US">
                <a:latin typeface="Arial" panose="020B0604020202020204" pitchFamily="34" charset="0"/>
                <a:ea typeface="黑体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zh-CN">
              <a:latin typeface="Arial" panose="020B0604020202020204" pitchFamily="34" charset="0"/>
              <a:ea typeface="黑体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638300" y="1524000"/>
            <a:ext cx="8991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371600" indent="-4572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7526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2098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、若两个正规式所对应的正规集相同</a:t>
            </a: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，则认为两者等价</a:t>
            </a:r>
          </a:p>
          <a:p>
            <a:pPr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两个正规式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等价，记为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例如：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=b(ab)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=(ba)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</a:p>
          <a:p>
            <a:pPr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因为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</a:p>
          <a:p>
            <a:pPr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L(e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)=L(b(ab)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)=L(b)(L(ab))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={b}{ab}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*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={b, bab, babab,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}</a:t>
            </a:r>
          </a:p>
          <a:p>
            <a:pPr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L(e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)=L((ba)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b)=(L(ba))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L(b)={ba}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{b}={b, bab, babab,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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}</a:t>
            </a:r>
          </a:p>
          <a:p>
            <a:pPr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所以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——e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=e</a:t>
            </a:r>
            <a:r>
              <a: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它们所表示的正规集都是以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开头其后跟任意多个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ab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所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组成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</a:t>
            </a:r>
            <a:endParaRPr lang="en-US" altLang="zh-CN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即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L={b(ab)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|n0}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或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L={(ba)</a:t>
            </a:r>
            <a:r>
              <a:rPr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b|n0} </a:t>
            </a:r>
            <a:endParaRPr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3400" b="1" dirty="0" smtClean="0">
                <a:solidFill>
                  <a:srgbClr val="0F55C7"/>
                </a:solidFill>
                <a:latin typeface="Times New Roman" panose="02020603050405020304" pitchFamily="18" charset="0"/>
              </a:rPr>
              <a:t>正规</a:t>
            </a:r>
            <a:r>
              <a:rPr lang="zh-CN" altLang="en-US" sz="3400" b="1" dirty="0">
                <a:solidFill>
                  <a:srgbClr val="0F55C7"/>
                </a:solidFill>
                <a:latin typeface="Times New Roman" panose="02020603050405020304" pitchFamily="18" charset="0"/>
              </a:rPr>
              <a:t>表达式的性质及其构造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611313" y="9048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一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正规表达式的性质</a:t>
            </a:r>
            <a:endParaRPr lang="zh-CN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1258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F43F68-2397-4AA0-8908-69AD6CEE3C01}" type="slidenum">
              <a:rPr lang="zh-CN" altLang="en-US">
                <a:latin typeface="Arial" panose="020B0604020202020204" pitchFamily="34" charset="0"/>
                <a:ea typeface="黑体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zh-CN">
              <a:latin typeface="Arial" panose="020B0604020202020204" pitchFamily="34" charset="0"/>
              <a:ea typeface="黑体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638300" y="1587500"/>
            <a:ext cx="8991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371600" indent="-4572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7526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2098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2400" b="1">
                <a:solidFill>
                  <a:srgbClr val="D60093"/>
                </a:solidFill>
                <a:latin typeface="Times New Roman" panose="02020603050405020304" pitchFamily="18" charset="0"/>
                <a:ea typeface="楷体_GB2312" pitchFamily="49" charset="-122"/>
              </a:rPr>
              <a:t>、其他性质</a:t>
            </a:r>
            <a:endParaRPr lang="zh-CN" altLang="en-US" sz="2400" b="1">
              <a:solidFill>
                <a:srgbClr val="D60093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652588" y="2224088"/>
            <a:ext cx="8864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9906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371600" indent="-4572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7526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209800" indent="-3810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 eaLnBrk="0" fontAlgn="base" hangingPunct="0">
              <a:lnSpc>
                <a:spcPct val="8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 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 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                           	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交换律</a:t>
            </a:r>
          </a:p>
          <a:p>
            <a:pPr algn="just" eaLnBrk="0" fontAlgn="base" hangingPunct="0">
              <a:lnSpc>
                <a:spcPct val="11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 (e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 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 = (e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| 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 | 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  	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结合律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+</a:t>
            </a:r>
          </a:p>
          <a:p>
            <a:pPr algn="just" eaLnBrk="0" fontAlgn="base" hangingPunct="0">
              <a:lnSpc>
                <a:spcPct val="11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 = (e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                  	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结合律*</a:t>
            </a:r>
          </a:p>
          <a:p>
            <a:pPr algn="just" eaLnBrk="0" fontAlgn="base" hangingPunct="0">
              <a:lnSpc>
                <a:spcPct val="11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| 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 = 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| 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             	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分配律</a:t>
            </a:r>
          </a:p>
          <a:p>
            <a:pPr algn="just" eaLnBrk="0" fontAlgn="base" hangingPunct="0">
              <a:lnSpc>
                <a:spcPct val="11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5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εe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= 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ε= e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                         	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与空串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连接</a:t>
            </a:r>
            <a:endParaRPr lang="en-US" altLang="zh-CN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algn="just" eaLnBrk="0" fontAlgn="base" hangingPunct="0">
              <a:lnSpc>
                <a:spcPct val="11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6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）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2400" b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 e</a:t>
            </a:r>
            <a:r>
              <a:rPr lang="en-US" altLang="zh-CN" sz="2400" b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 =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   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                  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	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与空集连接</a:t>
            </a:r>
          </a:p>
          <a:p>
            <a:pPr algn="just" eaLnBrk="0" fontAlgn="base" hangingPunct="0">
              <a:lnSpc>
                <a:spcPct val="11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7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(e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 e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                                   	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循环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</a:p>
          <a:p>
            <a:pPr algn="just" eaLnBrk="0" fontAlgn="base" hangingPunct="0">
              <a:lnSpc>
                <a:spcPct val="11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8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(ε| e)</a:t>
            </a:r>
            <a:r>
              <a:rPr lang="zh-CN" altLang="en-US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= e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*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                                                 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 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循环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611313" y="193676"/>
            <a:ext cx="88392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3400" b="1" dirty="0" smtClean="0">
                <a:solidFill>
                  <a:srgbClr val="0F55C7"/>
                </a:solidFill>
                <a:latin typeface="Times New Roman" panose="02020603050405020304" pitchFamily="18" charset="0"/>
              </a:rPr>
              <a:t>正规</a:t>
            </a:r>
            <a:r>
              <a:rPr lang="zh-CN" altLang="en-US" sz="3400" b="1" dirty="0">
                <a:solidFill>
                  <a:srgbClr val="0F55C7"/>
                </a:solidFill>
                <a:latin typeface="Times New Roman" panose="02020603050405020304" pitchFamily="18" charset="0"/>
              </a:rPr>
              <a:t>表达式的性质及其构造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1611313" y="904875"/>
            <a:ext cx="883920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6EA0B0"/>
              </a:buClr>
              <a:buNone/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一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正规表达式的性质</a:t>
            </a:r>
            <a:endParaRPr lang="zh-CN" altLang="zh-CN" sz="28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592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C0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技巧">
  <a:themeElements>
    <a:clrScheme name="技巧 1">
      <a:dk1>
        <a:srgbClr val="3B3B3B"/>
      </a:dk1>
      <a:lt1>
        <a:srgbClr val="FFFFFF"/>
      </a:lt1>
      <a:dk2>
        <a:srgbClr val="000000"/>
      </a:dk2>
      <a:lt2>
        <a:srgbClr val="D4D2D0"/>
      </a:lt2>
      <a:accent1>
        <a:srgbClr val="6EA0B0"/>
      </a:accent1>
      <a:accent2>
        <a:srgbClr val="CCAF0A"/>
      </a:accent2>
      <a:accent3>
        <a:srgbClr val="AAAAAA"/>
      </a:accent3>
      <a:accent4>
        <a:srgbClr val="DADADA"/>
      </a:accent4>
      <a:accent5>
        <a:srgbClr val="BACDD4"/>
      </a:accent5>
      <a:accent6>
        <a:srgbClr val="B99E08"/>
      </a:accent6>
      <a:hlink>
        <a:srgbClr val="00C8C3"/>
      </a:hlink>
      <a:folHlink>
        <a:srgbClr val="A116E0"/>
      </a:folHlink>
    </a:clrScheme>
    <a:fontScheme name="技巧">
      <a:majorFont>
        <a:latin typeface="Franklin Gothic Book"/>
        <a:ea typeface="宋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技巧 1">
        <a:dk1>
          <a:srgbClr val="3B3B3B"/>
        </a:dk1>
        <a:lt1>
          <a:srgbClr val="FFFFFF"/>
        </a:lt1>
        <a:dk2>
          <a:srgbClr val="000000"/>
        </a:dk2>
        <a:lt2>
          <a:srgbClr val="D4D2D0"/>
        </a:lt2>
        <a:accent1>
          <a:srgbClr val="6EA0B0"/>
        </a:accent1>
        <a:accent2>
          <a:srgbClr val="CCAF0A"/>
        </a:accent2>
        <a:accent3>
          <a:srgbClr val="AAAAAA"/>
        </a:accent3>
        <a:accent4>
          <a:srgbClr val="DADADA"/>
        </a:accent4>
        <a:accent5>
          <a:srgbClr val="BACDD4"/>
        </a:accent5>
        <a:accent6>
          <a:srgbClr val="B99E08"/>
        </a:accent6>
        <a:hlink>
          <a:srgbClr val="00C8C3"/>
        </a:hlink>
        <a:folHlink>
          <a:srgbClr val="A116E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技巧">
  <a:themeElements>
    <a:clrScheme name="技巧 1">
      <a:dk1>
        <a:srgbClr val="3B3B3B"/>
      </a:dk1>
      <a:lt1>
        <a:srgbClr val="FFFFFF"/>
      </a:lt1>
      <a:dk2>
        <a:srgbClr val="000000"/>
      </a:dk2>
      <a:lt2>
        <a:srgbClr val="D4D2D0"/>
      </a:lt2>
      <a:accent1>
        <a:srgbClr val="6EA0B0"/>
      </a:accent1>
      <a:accent2>
        <a:srgbClr val="CCAF0A"/>
      </a:accent2>
      <a:accent3>
        <a:srgbClr val="AAAAAA"/>
      </a:accent3>
      <a:accent4>
        <a:srgbClr val="DADADA"/>
      </a:accent4>
      <a:accent5>
        <a:srgbClr val="BACDD4"/>
      </a:accent5>
      <a:accent6>
        <a:srgbClr val="B99E08"/>
      </a:accent6>
      <a:hlink>
        <a:srgbClr val="00C8C3"/>
      </a:hlink>
      <a:folHlink>
        <a:srgbClr val="A116E0"/>
      </a:folHlink>
    </a:clrScheme>
    <a:fontScheme name="技巧">
      <a:majorFont>
        <a:latin typeface="Franklin Gothic Book"/>
        <a:ea typeface="宋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技巧 1">
        <a:dk1>
          <a:srgbClr val="3B3B3B"/>
        </a:dk1>
        <a:lt1>
          <a:srgbClr val="FFFFFF"/>
        </a:lt1>
        <a:dk2>
          <a:srgbClr val="000000"/>
        </a:dk2>
        <a:lt2>
          <a:srgbClr val="D4D2D0"/>
        </a:lt2>
        <a:accent1>
          <a:srgbClr val="6EA0B0"/>
        </a:accent1>
        <a:accent2>
          <a:srgbClr val="CCAF0A"/>
        </a:accent2>
        <a:accent3>
          <a:srgbClr val="AAAAAA"/>
        </a:accent3>
        <a:accent4>
          <a:srgbClr val="DADADA"/>
        </a:accent4>
        <a:accent5>
          <a:srgbClr val="BACDD4"/>
        </a:accent5>
        <a:accent6>
          <a:srgbClr val="B99E08"/>
        </a:accent6>
        <a:hlink>
          <a:srgbClr val="00C8C3"/>
        </a:hlink>
        <a:folHlink>
          <a:srgbClr val="A116E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14316</TotalTime>
  <Words>1903</Words>
  <Application>Microsoft Office PowerPoint</Application>
  <PresentationFormat>宽屏</PresentationFormat>
  <Paragraphs>207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黑体</vt:lpstr>
      <vt:lpstr>黑体</vt:lpstr>
      <vt:lpstr>楷体_GB2312</vt:lpstr>
      <vt:lpstr>宋体</vt:lpstr>
      <vt:lpstr>微软雅黑</vt:lpstr>
      <vt:lpstr>Arial</vt:lpstr>
      <vt:lpstr>Calibri</vt:lpstr>
      <vt:lpstr>Calibri Light</vt:lpstr>
      <vt:lpstr>Courier New</vt:lpstr>
      <vt:lpstr>Franklin Gothic Book</vt:lpstr>
      <vt:lpstr>Symbol</vt:lpstr>
      <vt:lpstr>Tahoma</vt:lpstr>
      <vt:lpstr>Times New Roman</vt:lpstr>
      <vt:lpstr>Wingdings</vt:lpstr>
      <vt:lpstr>Wingdings 2</vt:lpstr>
      <vt:lpstr>1_Office 主题</vt:lpstr>
      <vt:lpstr>2_Office 主题</vt:lpstr>
      <vt:lpstr>Office 主题​​</vt:lpstr>
      <vt:lpstr>技巧</vt:lpstr>
      <vt:lpstr>3_Office 主题</vt:lpstr>
      <vt:lpstr>1_技巧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zhanghong</dc:creator>
  <cp:keywords/>
  <dc:description/>
  <cp:lastModifiedBy>jly</cp:lastModifiedBy>
  <cp:revision>848</cp:revision>
  <dcterms:created xsi:type="dcterms:W3CDTF">2015-10-08T06:42:00Z</dcterms:created>
  <dcterms:modified xsi:type="dcterms:W3CDTF">2021-03-30T15:03:24Z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2052-10.1.0.7643</vt:lpwstr>
  </property>
</Properties>
</file>